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257" r:id="rId3"/>
    <p:sldId id="260" r:id="rId4"/>
    <p:sldId id="259" r:id="rId5"/>
    <p:sldId id="262" r:id="rId6"/>
    <p:sldId id="258" r:id="rId7"/>
    <p:sldId id="263" r:id="rId8"/>
    <p:sldId id="264" r:id="rId9"/>
    <p:sldId id="261" r:id="rId10"/>
    <p:sldId id="265" r:id="rId11"/>
    <p:sldId id="266" r:id="rId12"/>
    <p:sldId id="267" r:id="rId13"/>
    <p:sldId id="272" r:id="rId14"/>
    <p:sldId id="270" r:id="rId15"/>
    <p:sldId id="280" r:id="rId16"/>
    <p:sldId id="281" r:id="rId17"/>
    <p:sldId id="282" r:id="rId18"/>
    <p:sldId id="286" r:id="rId19"/>
    <p:sldId id="289" r:id="rId20"/>
    <p:sldId id="290" r:id="rId21"/>
    <p:sldId id="288" r:id="rId22"/>
    <p:sldId id="302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04" r:id="rId32"/>
    <p:sldId id="291" r:id="rId33"/>
    <p:sldId id="292" r:id="rId34"/>
    <p:sldId id="293" r:id="rId35"/>
    <p:sldId id="294" r:id="rId36"/>
    <p:sldId id="268" r:id="rId37"/>
    <p:sldId id="295" r:id="rId38"/>
    <p:sldId id="296" r:id="rId39"/>
    <p:sldId id="297" r:id="rId40"/>
    <p:sldId id="299" r:id="rId41"/>
    <p:sldId id="300" r:id="rId42"/>
    <p:sldId id="301" r:id="rId43"/>
    <p:sldId id="313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3" r:id="rId53"/>
    <p:sldId id="380" r:id="rId54"/>
    <p:sldId id="381" r:id="rId55"/>
    <p:sldId id="384" r:id="rId56"/>
    <p:sldId id="400" r:id="rId57"/>
    <p:sldId id="401" r:id="rId58"/>
    <p:sldId id="382" r:id="rId59"/>
    <p:sldId id="383" r:id="rId60"/>
    <p:sldId id="386" r:id="rId61"/>
    <p:sldId id="387" r:id="rId62"/>
    <p:sldId id="399" r:id="rId63"/>
    <p:sldId id="389" r:id="rId64"/>
    <p:sldId id="271" r:id="rId65"/>
    <p:sldId id="325" r:id="rId66"/>
    <p:sldId id="326" r:id="rId67"/>
    <p:sldId id="327" r:id="rId68"/>
    <p:sldId id="331" r:id="rId69"/>
    <p:sldId id="328" r:id="rId70"/>
    <p:sldId id="329" r:id="rId71"/>
    <p:sldId id="332" r:id="rId72"/>
    <p:sldId id="333" r:id="rId73"/>
    <p:sldId id="349" r:id="rId74"/>
    <p:sldId id="351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3" r:id="rId84"/>
    <p:sldId id="344" r:id="rId85"/>
    <p:sldId id="342" r:id="rId86"/>
    <p:sldId id="345" r:id="rId87"/>
    <p:sldId id="346" r:id="rId88"/>
    <p:sldId id="347" r:id="rId89"/>
    <p:sldId id="348" r:id="rId90"/>
    <p:sldId id="350" r:id="rId91"/>
    <p:sldId id="275" r:id="rId92"/>
    <p:sldId id="352" r:id="rId93"/>
    <p:sldId id="353" r:id="rId94"/>
    <p:sldId id="354" r:id="rId95"/>
    <p:sldId id="356" r:id="rId96"/>
    <p:sldId id="360" r:id="rId97"/>
    <p:sldId id="357" r:id="rId98"/>
    <p:sldId id="358" r:id="rId99"/>
    <p:sldId id="359" r:id="rId100"/>
    <p:sldId id="273" r:id="rId101"/>
    <p:sldId id="361" r:id="rId102"/>
    <p:sldId id="362" r:id="rId103"/>
    <p:sldId id="364" r:id="rId104"/>
    <p:sldId id="363" r:id="rId105"/>
    <p:sldId id="365" r:id="rId106"/>
    <p:sldId id="274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276" r:id="rId119"/>
    <p:sldId id="377" r:id="rId120"/>
    <p:sldId id="378" r:id="rId121"/>
    <p:sldId id="391" r:id="rId122"/>
    <p:sldId id="392" r:id="rId123"/>
    <p:sldId id="393" r:id="rId124"/>
    <p:sldId id="394" r:id="rId125"/>
    <p:sldId id="397" r:id="rId126"/>
    <p:sldId id="396" r:id="rId127"/>
    <p:sldId id="395" r:id="rId128"/>
    <p:sldId id="398" r:id="rId129"/>
    <p:sldId id="278" r:id="rId130"/>
    <p:sldId id="269" r:id="rId131"/>
    <p:sldId id="402" r:id="rId132"/>
    <p:sldId id="277" r:id="rId133"/>
    <p:sldId id="40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50" autoAdjust="0"/>
  </p:normalViewPr>
  <p:slideViewPr>
    <p:cSldViewPr snapToGrid="0" snapToObjects="1">
      <p:cViewPr varScale="1">
        <p:scale>
          <a:sx n="165" d="100"/>
          <a:sy n="165" d="100"/>
        </p:scale>
        <p:origin x="-12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24/01/15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24/01/15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2321" y="6184216"/>
            <a:ext cx="455688" cy="5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utreach.cs.ua.edu/spherly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 </a:t>
            </a:r>
            <a:r>
              <a:rPr lang="en-US" dirty="0" err="1" smtClean="0"/>
              <a:t>perds</a:t>
            </a:r>
            <a:r>
              <a:rPr lang="en-US" dirty="0" smtClean="0"/>
              <a:t> pas la boule avec </a:t>
            </a:r>
            <a:r>
              <a:rPr lang="en-US" dirty="0" err="1" smtClean="0"/>
              <a:t>Sphero</a:t>
            </a:r>
            <a:r>
              <a:rPr lang="en-US" dirty="0" smtClean="0"/>
              <a:t> 2.0 </a:t>
            </a:r>
            <a:r>
              <a:rPr lang="en-US" dirty="0" smtClean="0"/>
              <a:t>et </a:t>
            </a:r>
            <a:r>
              <a:rPr lang="en-US" dirty="0" err="1" smtClean="0"/>
              <a:t>Spherly</a:t>
            </a:r>
            <a:r>
              <a:rPr lang="en-US" dirty="0" smtClean="0"/>
              <a:t> 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06" y="2012324"/>
            <a:ext cx="2032460" cy="23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“</a:t>
            </a:r>
            <a:r>
              <a:rPr lang="en-US" b="1" dirty="0" err="1" smtClean="0"/>
              <a:t>Spherly</a:t>
            </a:r>
            <a:r>
              <a:rPr lang="en-US" dirty="0" smtClean="0"/>
              <a:t>”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aux USA: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://outreach.cs.ua.edu/spherly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basé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Google.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3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12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4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9300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changer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celle</a:t>
            </a:r>
            <a:r>
              <a:rPr lang="en-US" dirty="0" smtClean="0"/>
              <a:t>-ci: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8" y="4205471"/>
            <a:ext cx="3086100" cy="77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9611" y="431863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100 %: 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0%: 	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minimale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2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Crée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r>
              <a:rPr lang="en-US" dirty="0" smtClean="0"/>
              <a:t> (100 %)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180 </a:t>
            </a:r>
            <a:r>
              <a:rPr lang="en-US" dirty="0" err="1" smtClean="0"/>
              <a:t>degrés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25%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8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et </a:t>
            </a:r>
            <a:r>
              <a:rPr lang="en-US" dirty="0" err="1" smtClean="0"/>
              <a:t>ajoute</a:t>
            </a:r>
            <a:r>
              <a:rPr lang="en-US" dirty="0" smtClean="0"/>
              <a:t> un second </a:t>
            </a:r>
            <a:r>
              <a:rPr lang="en-US" dirty="0" err="1" smtClean="0"/>
              <a:t>paramètre</a:t>
            </a:r>
            <a:r>
              <a:rPr lang="en-US" dirty="0" smtClean="0"/>
              <a:t> </a:t>
            </a:r>
            <a:r>
              <a:rPr lang="en-US" dirty="0" smtClean="0"/>
              <a:t>“</a:t>
            </a:r>
            <a:r>
              <a:rPr lang="en-US" dirty="0" smtClean="0"/>
              <a:t>speed</a:t>
            </a:r>
            <a:r>
              <a:rPr lang="en-US" dirty="0" smtClean="0"/>
              <a:t>” pour </a:t>
            </a:r>
            <a:r>
              <a:rPr lang="en-US" dirty="0" err="1" smtClean="0"/>
              <a:t>définir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3" y="3167215"/>
            <a:ext cx="5346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70161"/>
            <a:ext cx="819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peux</a:t>
            </a:r>
            <a:r>
              <a:rPr lang="en-US" dirty="0" smtClean="0">
                <a:solidFill>
                  <a:srgbClr val="008000"/>
                </a:solidFill>
              </a:rPr>
              <a:t> changer 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 de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les obstacles.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13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</a:p>
          <a:p>
            <a:endParaRPr lang="en-US" dirty="0"/>
          </a:p>
          <a:p>
            <a:r>
              <a:rPr lang="en-US" b="1" dirty="0" smtClean="0"/>
              <a:t>Mission 14</a:t>
            </a:r>
            <a:r>
              <a:rPr lang="en-US" dirty="0" smtClean="0"/>
              <a:t>: Le flipper: </a:t>
            </a:r>
            <a:r>
              <a:rPr lang="en-US" dirty="0" err="1" smtClean="0"/>
              <a:t>Sphero</a:t>
            </a:r>
            <a:r>
              <a:rPr lang="en-US" dirty="0" smtClean="0"/>
              <a:t> fait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1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13: Stop </a:t>
            </a:r>
            <a:r>
              <a:rPr lang="en-US" dirty="0" err="1" smtClean="0"/>
              <a:t>si</a:t>
            </a:r>
            <a:r>
              <a:rPr lang="en-US" dirty="0" smtClean="0"/>
              <a:t>  un obstacle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</a:t>
            </a:r>
            <a:r>
              <a:rPr lang="en-US" dirty="0" smtClean="0"/>
              <a:t>obstacle.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1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du bloc </a:t>
            </a:r>
            <a:r>
              <a:rPr lang="en-US" dirty="0" err="1" smtClean="0"/>
              <a:t>suivant</a:t>
            </a:r>
            <a:r>
              <a:rPr lang="en-US" dirty="0" smtClean="0"/>
              <a:t>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88" y="2306010"/>
            <a:ext cx="6769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 et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 err="1" smtClean="0"/>
              <a:t>devant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pendant </a:t>
            </a:r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et </a:t>
            </a:r>
            <a:r>
              <a:rPr lang="en-US" dirty="0" err="1" smtClean="0"/>
              <a:t>devient</a:t>
            </a:r>
            <a:r>
              <a:rPr lang="en-US" dirty="0" smtClean="0"/>
              <a:t> </a:t>
            </a:r>
            <a:r>
              <a:rPr lang="en-US" dirty="0" smtClean="0"/>
              <a:t>rouge.</a:t>
            </a:r>
          </a:p>
          <a:p>
            <a:pPr lvl="1"/>
            <a:endParaRPr lang="en-US" dirty="0"/>
          </a:p>
          <a:p>
            <a:r>
              <a:rPr lang="en-US" dirty="0" err="1" smtClean="0"/>
              <a:t>Es-tu</a:t>
            </a:r>
            <a:r>
              <a:rPr lang="en-US" dirty="0" smtClean="0"/>
              <a:t> pr</a:t>
            </a:r>
            <a:r>
              <a:rPr lang="en-US" dirty="0" smtClean="0"/>
              <a:t>êt ? </a:t>
            </a:r>
            <a:r>
              <a:rPr lang="en-US" dirty="0" err="1" smtClean="0"/>
              <a:t>Alors</a:t>
            </a:r>
            <a:r>
              <a:rPr lang="en-US" dirty="0" smtClean="0"/>
              <a:t>, GO 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Ordinateur</a:t>
            </a:r>
            <a:r>
              <a:rPr lang="en-US" dirty="0" smtClean="0"/>
              <a:t> (Windows, Linux, Mac)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connexion</a:t>
            </a:r>
            <a:r>
              <a:rPr lang="en-US" dirty="0" smtClean="0"/>
              <a:t> Bluetooth</a:t>
            </a:r>
          </a:p>
          <a:p>
            <a:endParaRPr lang="en-US" dirty="0"/>
          </a:p>
          <a:p>
            <a:r>
              <a:rPr lang="en-US" dirty="0" err="1" smtClean="0"/>
              <a:t>Sphero</a:t>
            </a:r>
            <a:r>
              <a:rPr lang="en-US" dirty="0" smtClean="0"/>
              <a:t> 2.0</a:t>
            </a:r>
          </a:p>
          <a:p>
            <a:endParaRPr lang="en-US" dirty="0"/>
          </a:p>
          <a:p>
            <a:r>
              <a:rPr lang="en-US" dirty="0" smtClean="0"/>
              <a:t>De </a:t>
            </a:r>
            <a:r>
              <a:rPr lang="en-US" dirty="0" err="1" smtClean="0"/>
              <a:t>l’imagination</a:t>
            </a:r>
            <a:r>
              <a:rPr lang="en-US" dirty="0" smtClean="0"/>
              <a:t>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2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ne</a:t>
            </a:r>
            <a:r>
              <a:rPr lang="en-US" dirty="0" smtClean="0"/>
              <a:t> solution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2258748"/>
            <a:ext cx="8178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s’arrête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sens</a:t>
            </a:r>
            <a:r>
              <a:rPr lang="en-US" dirty="0" smtClean="0">
                <a:solidFill>
                  <a:srgbClr val="008000"/>
                </a:solidFill>
              </a:rPr>
              <a:t> inverse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1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fasse</a:t>
            </a:r>
            <a:r>
              <a:rPr lang="en-US" dirty="0" smtClean="0"/>
              <a:t>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rencontre</a:t>
            </a:r>
            <a:r>
              <a:rPr lang="en-US" dirty="0" smtClean="0"/>
              <a:t> un obstacle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669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6525"/>
          </a:xfrm>
        </p:spPr>
        <p:txBody>
          <a:bodyPr/>
          <a:lstStyle/>
          <a:p>
            <a:r>
              <a:rPr lang="en-US" dirty="0" smtClean="0"/>
              <a:t>La Mission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sans </a:t>
            </a:r>
            <a:r>
              <a:rPr lang="en-US" dirty="0" err="1" smtClean="0"/>
              <a:t>s’arrêter</a:t>
            </a:r>
            <a:r>
              <a:rPr lang="en-US" dirty="0" smtClean="0"/>
              <a:t> et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obstacle,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rouge et </a:t>
            </a:r>
            <a:r>
              <a:rPr lang="en-US" dirty="0" err="1" smtClean="0"/>
              <a:t>roule</a:t>
            </a:r>
            <a:r>
              <a:rPr lang="en-US" dirty="0" smtClean="0"/>
              <a:t> en </a:t>
            </a:r>
            <a:r>
              <a:rPr lang="en-US" dirty="0" err="1" smtClean="0"/>
              <a:t>sens</a:t>
            </a:r>
            <a:r>
              <a:rPr lang="en-US" dirty="0" smtClean="0"/>
              <a:t> </a:t>
            </a:r>
            <a:r>
              <a:rPr lang="en-US" dirty="0" smtClean="0"/>
              <a:t>inverse.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a du mal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n’oublie</a:t>
            </a:r>
            <a:r>
              <a:rPr lang="en-US" dirty="0" smtClean="0"/>
              <a:t> pas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agir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32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Une</a:t>
            </a:r>
            <a:r>
              <a:rPr lang="en-US" dirty="0" smtClean="0"/>
              <a:t> possible solution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2113057"/>
            <a:ext cx="7704282" cy="39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d’adapter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Crée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“collisions” et </a:t>
            </a:r>
            <a:r>
              <a:rPr lang="en-US" dirty="0" err="1" smtClean="0"/>
              <a:t>mets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zéro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avance</a:t>
            </a:r>
            <a:r>
              <a:rPr lang="en-US" dirty="0"/>
              <a:t> tout </a:t>
            </a:r>
            <a:r>
              <a:rPr lang="en-US" dirty="0" err="1"/>
              <a:t>droit</a:t>
            </a:r>
            <a:r>
              <a:rPr lang="en-US" dirty="0"/>
              <a:t> sans </a:t>
            </a:r>
            <a:r>
              <a:rPr lang="en-US" dirty="0" err="1"/>
              <a:t>s’arrêter</a:t>
            </a:r>
            <a:r>
              <a:rPr lang="en-US" dirty="0"/>
              <a:t> 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couleur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</a:t>
            </a:r>
            <a:r>
              <a:rPr lang="en-US" dirty="0" smtClean="0"/>
              <a:t>obstacle </a:t>
            </a:r>
          </a:p>
          <a:p>
            <a:pPr lvl="2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dirty="0" smtClean="0"/>
              <a:t>orange.</a:t>
            </a:r>
          </a:p>
          <a:p>
            <a:pPr lvl="2"/>
            <a:r>
              <a:rPr lang="en-US" dirty="0" err="1" smtClean="0"/>
              <a:t>Augmente</a:t>
            </a:r>
            <a:r>
              <a:rPr lang="en-US" dirty="0" smtClean="0"/>
              <a:t> de 1 la </a:t>
            </a:r>
            <a:r>
              <a:rPr lang="en-US" dirty="0" err="1" smtClean="0"/>
              <a:t>valeur</a:t>
            </a:r>
            <a:r>
              <a:rPr lang="en-US" dirty="0" smtClean="0"/>
              <a:t> de ”collisions”.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 smtClean="0"/>
              <a:t>nombre</a:t>
            </a:r>
            <a:r>
              <a:rPr lang="en-US" dirty="0" smtClean="0"/>
              <a:t> de collisions </a:t>
            </a:r>
            <a:r>
              <a:rPr lang="en-US" dirty="0" err="1" smtClean="0"/>
              <a:t>est</a:t>
            </a:r>
            <a:r>
              <a:rPr lang="en-US" dirty="0" smtClean="0"/>
              <a:t> plus petit </a:t>
            </a:r>
            <a:r>
              <a:rPr lang="en-US" dirty="0" err="1" smtClean="0"/>
              <a:t>que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roule</a:t>
            </a:r>
            <a:r>
              <a:rPr lang="en-US" dirty="0" smtClean="0"/>
              <a:t> </a:t>
            </a:r>
            <a:r>
              <a:rPr lang="en-US" dirty="0"/>
              <a:t>en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smtClean="0"/>
              <a:t>inverse.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/>
              <a:t>nombre</a:t>
            </a:r>
            <a:r>
              <a:rPr lang="en-US" dirty="0"/>
              <a:t> de collisions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</a:t>
            </a:r>
            <a:r>
              <a:rPr lang="en-US" dirty="0" err="1" smtClean="0"/>
              <a:t>ête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73" y="2189475"/>
            <a:ext cx="4945430" cy="39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 smtClean="0">
                <a:solidFill>
                  <a:srgbClr val="008000"/>
                </a:solidFill>
              </a:rPr>
              <a:t>14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des obstacles et de </a:t>
            </a:r>
            <a:r>
              <a:rPr lang="en-US" dirty="0" err="1" smtClean="0">
                <a:solidFill>
                  <a:srgbClr val="008000"/>
                </a:solidFill>
              </a:rPr>
              <a:t>réagir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pr</a:t>
            </a:r>
            <a:r>
              <a:rPr lang="en-US" dirty="0" smtClean="0">
                <a:solidFill>
                  <a:srgbClr val="008000"/>
                </a:solidFill>
              </a:rPr>
              <a:t>êt pour le spectacle !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7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</a:t>
            </a:r>
            <a:r>
              <a:rPr lang="en-US" b="1" dirty="0" smtClean="0"/>
              <a:t>15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3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</a:t>
            </a:r>
            <a:r>
              <a:rPr lang="en-US" b="1" dirty="0" smtClean="0"/>
              <a:t>15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</a:t>
            </a:r>
            <a:r>
              <a:rPr lang="en-US" dirty="0" smtClean="0"/>
              <a:t>gr</a:t>
            </a:r>
            <a:r>
              <a:rPr lang="en-US" dirty="0" smtClean="0"/>
              <a:t>âce </a:t>
            </a:r>
            <a:r>
              <a:rPr lang="en-US" dirty="0" smtClean="0"/>
              <a:t>au </a:t>
            </a:r>
            <a:r>
              <a:rPr lang="en-US" dirty="0" err="1" smtClean="0"/>
              <a:t>tremplin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7" y="1554788"/>
            <a:ext cx="6585593" cy="44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</a:t>
            </a:r>
            <a:r>
              <a:rPr lang="en-US" dirty="0" smtClean="0"/>
              <a:t>s programmer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afin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</a:t>
            </a:r>
            <a:r>
              <a:rPr lang="en-US" dirty="0" smtClean="0"/>
              <a:t>âce au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passer en revue les </a:t>
            </a:r>
            <a:r>
              <a:rPr lang="en-US" dirty="0" err="1" smtClean="0"/>
              <a:t>étapes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1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Étape</a:t>
            </a:r>
            <a:r>
              <a:rPr lang="en-US" dirty="0" smtClean="0"/>
              <a:t> 1 :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place-le </a:t>
            </a:r>
            <a:r>
              <a:rPr lang="en-US" dirty="0" err="1" smtClean="0"/>
              <a:t>dans</a:t>
            </a:r>
            <a:r>
              <a:rPr lang="en-US" dirty="0" smtClean="0"/>
              <a:t> le coin du </a:t>
            </a:r>
            <a:r>
              <a:rPr lang="en-US" dirty="0" err="1" smtClean="0"/>
              <a:t>carré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devra</a:t>
            </a:r>
            <a:r>
              <a:rPr lang="en-US" dirty="0" smtClean="0"/>
              <a:t>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la gauche en </a:t>
            </a:r>
            <a:r>
              <a:rPr lang="en-US" dirty="0" err="1" smtClean="0"/>
              <a:t>longeant</a:t>
            </a:r>
            <a:r>
              <a:rPr lang="en-US" dirty="0" smtClean="0"/>
              <a:t> le </a:t>
            </a:r>
            <a:r>
              <a:rPr lang="en-US" dirty="0" err="1" smtClean="0"/>
              <a:t>c</a:t>
            </a:r>
            <a:r>
              <a:rPr lang="en-US" dirty="0" err="1" smtClean="0"/>
              <a:t>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66" y="3692766"/>
            <a:ext cx="2487876" cy="2433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251" y="4156364"/>
            <a:ext cx="255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Fais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</a:t>
            </a:r>
            <a:r>
              <a:rPr lang="en-US" sz="2400" dirty="0" err="1" smtClean="0"/>
              <a:t>calmement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/>
              <a:t> </a:t>
            </a:r>
            <a:r>
              <a:rPr lang="en-US" sz="2400" dirty="0" smtClean="0"/>
              <a:t>en </a:t>
            </a:r>
            <a:r>
              <a:rPr lang="en-US" sz="2400" dirty="0" err="1" smtClean="0"/>
              <a:t>adaptant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vitesse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27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2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il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change de direction pour se </a:t>
            </a:r>
            <a:r>
              <a:rPr lang="en-US" dirty="0" err="1" smtClean="0"/>
              <a:t>diriger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85" y="3802302"/>
            <a:ext cx="3192705" cy="22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3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se met en </a:t>
            </a:r>
            <a:r>
              <a:rPr lang="en-US" dirty="0" err="1" smtClean="0"/>
              <a:t>mouvement</a:t>
            </a:r>
            <a:r>
              <a:rPr lang="en-US" dirty="0" smtClean="0"/>
              <a:t>, 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75" y="2838744"/>
            <a:ext cx="4341091" cy="3066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0190" y="3479030"/>
            <a:ext cx="2929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  <a:r>
              <a:rPr lang="en-US" sz="2400" dirty="0" err="1" smtClean="0"/>
              <a:t>doit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plus </a:t>
            </a:r>
            <a:r>
              <a:rPr lang="en-US" sz="2400" dirty="0" err="1" smtClean="0"/>
              <a:t>vite</a:t>
            </a:r>
            <a:r>
              <a:rPr lang="en-US" sz="2400" dirty="0" smtClean="0"/>
              <a:t> pour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le </a:t>
            </a:r>
            <a:r>
              <a:rPr lang="en-US" sz="2400" dirty="0" err="1" smtClean="0"/>
              <a:t>c</a:t>
            </a:r>
            <a:r>
              <a:rPr lang="en-US" sz="2400" dirty="0" err="1" smtClean="0"/>
              <a:t>ôté</a:t>
            </a:r>
            <a:r>
              <a:rPr lang="en-US" sz="2400" dirty="0" smtClean="0"/>
              <a:t> </a:t>
            </a:r>
            <a:r>
              <a:rPr lang="en-US" sz="2400" dirty="0" err="1" smtClean="0"/>
              <a:t>opposé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891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Etape</a:t>
            </a:r>
            <a:r>
              <a:rPr lang="en-US" dirty="0" smtClean="0"/>
              <a:t> 4 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atteind</a:t>
            </a:r>
            <a:r>
              <a:rPr lang="en-US" dirty="0" smtClean="0"/>
              <a:t> son </a:t>
            </a:r>
            <a:r>
              <a:rPr lang="en-US" dirty="0" err="1" smtClean="0"/>
              <a:t>objectif</a:t>
            </a:r>
            <a:r>
              <a:rPr lang="en-US" dirty="0" smtClean="0"/>
              <a:t>.</a:t>
            </a:r>
          </a:p>
          <a:p>
            <a:r>
              <a:rPr lang="en-US" dirty="0" smtClean="0"/>
              <a:t>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et </a:t>
            </a:r>
            <a:r>
              <a:rPr lang="en-US" dirty="0" err="1" smtClean="0"/>
              <a:t>stoppe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57" y="2862286"/>
            <a:ext cx="4425757" cy="31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petites </a:t>
            </a:r>
            <a:r>
              <a:rPr lang="en-US" dirty="0" err="1" smtClean="0"/>
              <a:t>astuces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pour savoir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(</a:t>
            </a:r>
            <a:r>
              <a:rPr lang="en-US" dirty="0" err="1" smtClean="0"/>
              <a:t>compte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collisions).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Augmente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Réutilise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direction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4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Es-tu</a:t>
            </a:r>
            <a:r>
              <a:rPr lang="en-US" dirty="0" smtClean="0"/>
              <a:t> pr</a:t>
            </a:r>
            <a:r>
              <a:rPr lang="en-US" dirty="0" smtClean="0"/>
              <a:t>êt ?</a:t>
            </a:r>
          </a:p>
          <a:p>
            <a:endParaRPr lang="en-US" dirty="0" smtClean="0"/>
          </a:p>
          <a:p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maintenant</a:t>
            </a:r>
            <a:r>
              <a:rPr lang="en-US" dirty="0" smtClean="0"/>
              <a:t> !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2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09" y="2258748"/>
            <a:ext cx="4126675" cy="38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 smtClean="0">
                <a:solidFill>
                  <a:srgbClr val="008000"/>
                </a:solidFill>
              </a:rPr>
              <a:t>15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sauter</a:t>
            </a:r>
            <a:r>
              <a:rPr lang="en-US" dirty="0" smtClean="0">
                <a:solidFill>
                  <a:srgbClr val="008000"/>
                </a:solidFill>
              </a:rPr>
              <a:t> gr</a:t>
            </a:r>
            <a:r>
              <a:rPr lang="en-US" dirty="0" smtClean="0">
                <a:solidFill>
                  <a:srgbClr val="008000"/>
                </a:solidFill>
              </a:rPr>
              <a:t>âce au </a:t>
            </a:r>
            <a:r>
              <a:rPr lang="en-US" dirty="0" err="1" smtClean="0">
                <a:solidFill>
                  <a:srgbClr val="008000"/>
                </a:solidFill>
              </a:rPr>
              <a:t>tremplin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pr</a:t>
            </a:r>
            <a:r>
              <a:rPr lang="en-US" dirty="0" smtClean="0">
                <a:solidFill>
                  <a:srgbClr val="008000"/>
                </a:solidFill>
              </a:rPr>
              <a:t>êt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ton imagination ;-)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Bravo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les missions ? </a:t>
            </a:r>
            <a:r>
              <a:rPr lang="en-US" dirty="0" err="1" smtClean="0"/>
              <a:t>Waow</a:t>
            </a:r>
            <a:r>
              <a:rPr lang="en-US" dirty="0"/>
              <a:t> </a:t>
            </a:r>
            <a:r>
              <a:rPr lang="en-US" dirty="0" smtClean="0"/>
              <a:t>!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terminé</a:t>
            </a:r>
            <a:r>
              <a:rPr lang="en-US" dirty="0" smtClean="0"/>
              <a:t> ? </a:t>
            </a:r>
            <a:r>
              <a:rPr lang="en-US" dirty="0" smtClean="0"/>
              <a:t>Pas </a:t>
            </a:r>
            <a:r>
              <a:rPr lang="en-US" dirty="0" smtClean="0"/>
              <a:t>de </a:t>
            </a:r>
            <a:r>
              <a:rPr lang="en-US" dirty="0" err="1" smtClean="0"/>
              <a:t>problèmes</a:t>
            </a:r>
            <a:r>
              <a:rPr lang="en-US" dirty="0" smtClean="0"/>
              <a:t>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, et </a:t>
            </a:r>
            <a:r>
              <a:rPr lang="en-US" dirty="0" err="1" smtClean="0"/>
              <a:t>c’est</a:t>
            </a:r>
            <a:r>
              <a:rPr lang="en-US" dirty="0" smtClean="0"/>
              <a:t> le plus important.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fier</a:t>
            </a:r>
            <a:r>
              <a:rPr lang="en-US" dirty="0" smtClean="0"/>
              <a:t> de </a:t>
            </a:r>
            <a:r>
              <a:rPr lang="en-US" dirty="0" err="1" smtClean="0"/>
              <a:t>toi</a:t>
            </a:r>
            <a:r>
              <a:rPr lang="en-US" dirty="0" smtClean="0"/>
              <a:t> !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 tout </a:t>
            </a:r>
            <a:r>
              <a:rPr lang="en-US" dirty="0" err="1" smtClean="0"/>
              <a:t>cas</a:t>
            </a:r>
            <a:r>
              <a:rPr lang="en-US" dirty="0" smtClean="0"/>
              <a:t>, Bravo.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perdu</a:t>
            </a:r>
            <a:r>
              <a:rPr lang="en-US" dirty="0" smtClean="0"/>
              <a:t> la boule :-D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8529" y="1417638"/>
            <a:ext cx="3629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Prêt pour les missions 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3" y="2000250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en </a:t>
            </a:r>
            <a:r>
              <a:rPr lang="en-US" dirty="0" err="1" smtClean="0"/>
              <a:t>veux</a:t>
            </a:r>
            <a:r>
              <a:rPr lang="en-US" dirty="0" smtClean="0"/>
              <a:t> plus ?</a:t>
            </a:r>
          </a:p>
          <a:p>
            <a:pPr marL="0" indent="0">
              <a:buNone/>
            </a:pP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reste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mission.</a:t>
            </a:r>
          </a:p>
          <a:p>
            <a:pPr marL="0" indent="0">
              <a:buNone/>
            </a:pPr>
            <a:r>
              <a:rPr lang="en-US" dirty="0" smtClean="0"/>
              <a:t>La mission </a:t>
            </a:r>
            <a:r>
              <a:rPr lang="en-US" dirty="0" err="1" smtClean="0"/>
              <a:t>ultime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Celle qui </a:t>
            </a:r>
            <a:r>
              <a:rPr lang="en-US" dirty="0" err="1" smtClean="0"/>
              <a:t>répondra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questions.</a:t>
            </a:r>
          </a:p>
          <a:p>
            <a:pPr marL="0" indent="0">
              <a:buNone/>
            </a:pPr>
            <a:r>
              <a:rPr lang="en-US" dirty="0" smtClean="0"/>
              <a:t>Je </a:t>
            </a:r>
            <a:r>
              <a:rPr lang="en-US" dirty="0" err="1" smtClean="0"/>
              <a:t>veux</a:t>
            </a:r>
            <a:r>
              <a:rPr lang="en-US" dirty="0" smtClean="0"/>
              <a:t> </a:t>
            </a:r>
            <a:r>
              <a:rPr lang="en-US" dirty="0" err="1" smtClean="0"/>
              <a:t>parler</a:t>
            </a:r>
            <a:r>
              <a:rPr lang="en-US" dirty="0" smtClean="0"/>
              <a:t> de …</a:t>
            </a:r>
          </a:p>
          <a:p>
            <a:pPr marL="0" indent="0">
              <a:buNone/>
            </a:pPr>
            <a:r>
              <a:rPr lang="en-US" dirty="0" smtClean="0"/>
              <a:t>la mission … </a:t>
            </a: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42 !!!!!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ultime</a:t>
            </a:r>
            <a:r>
              <a:rPr lang="en-US" dirty="0" smtClean="0"/>
              <a:t> mission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d’inventer</a:t>
            </a:r>
            <a:r>
              <a:rPr lang="en-US" dirty="0" smtClean="0"/>
              <a:t> </a:t>
            </a:r>
            <a:r>
              <a:rPr lang="en-US" dirty="0" smtClean="0"/>
              <a:t>ton </a:t>
            </a:r>
            <a:r>
              <a:rPr lang="en-US" dirty="0" err="1" smtClean="0"/>
              <a:t>propre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et </a:t>
            </a:r>
            <a:r>
              <a:rPr lang="en-US" dirty="0" err="1" smtClean="0"/>
              <a:t>étudie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qu’ils</a:t>
            </a:r>
            <a:r>
              <a:rPr lang="en-US" dirty="0" smtClean="0"/>
              <a:t> font.</a:t>
            </a:r>
          </a:p>
          <a:p>
            <a:r>
              <a:rPr lang="en-US" dirty="0" err="1" smtClean="0"/>
              <a:t>Expérimente</a:t>
            </a:r>
            <a:r>
              <a:rPr lang="en-US" dirty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</a:t>
            </a:r>
            <a:r>
              <a:rPr lang="en-US" dirty="0" err="1" smtClean="0"/>
              <a:t>surtout</a:t>
            </a:r>
            <a:r>
              <a:rPr lang="en-US" dirty="0" smtClean="0"/>
              <a:t> n</a:t>
            </a:r>
            <a:r>
              <a:rPr lang="en-US" dirty="0" smtClean="0"/>
              <a:t>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décourage</a:t>
            </a:r>
            <a:r>
              <a:rPr lang="en-US" dirty="0" smtClean="0"/>
              <a:t> pas.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Bonne chance !!!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Liens </a:t>
            </a:r>
            <a:r>
              <a:rPr lang="en-US" dirty="0" err="1" smtClean="0"/>
              <a:t>utiles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Sphero</a:t>
            </a:r>
            <a:r>
              <a:rPr lang="en-US" dirty="0" smtClean="0"/>
              <a:t> 2.0:</a:t>
            </a:r>
          </a:p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(en </a:t>
            </a:r>
            <a:r>
              <a:rPr lang="en-US" dirty="0" err="1" smtClean="0"/>
              <a:t>anglais</a:t>
            </a:r>
            <a:r>
              <a:rPr lang="en-US" dirty="0" smtClean="0"/>
              <a:t>):</a:t>
            </a:r>
          </a:p>
          <a:p>
            <a:r>
              <a:rPr lang="en-US" dirty="0"/>
              <a:t>http://</a:t>
            </a:r>
            <a:r>
              <a:rPr lang="en-US" dirty="0" err="1"/>
              <a:t>outreach.cs.ua.edu</a:t>
            </a:r>
            <a:r>
              <a:rPr lang="en-US" dirty="0"/>
              <a:t>/</a:t>
            </a:r>
            <a:r>
              <a:rPr lang="en-US" dirty="0" err="1"/>
              <a:t>spherly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smtClean="0"/>
              <a:t>présentation:</a:t>
            </a:r>
            <a:endParaRPr lang="en-US" dirty="0" smtClean="0"/>
          </a:p>
          <a:p>
            <a:r>
              <a:rPr lang="en-US" dirty="0"/>
              <a:t>http://www.devoxx4kids.org/materials/workshops/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619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, aux </a:t>
            </a:r>
            <a:r>
              <a:rPr lang="en-US" dirty="0" err="1" smtClean="0"/>
              <a:t>États-Unis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créateurs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: Kathy </a:t>
            </a:r>
            <a:r>
              <a:rPr lang="en-US" dirty="0" smtClean="0"/>
              <a:t>Hill, Robert </a:t>
            </a:r>
            <a:r>
              <a:rPr lang="en-US" dirty="0" err="1" smtClean="0"/>
              <a:t>Smyly</a:t>
            </a:r>
            <a:r>
              <a:rPr lang="en-US" dirty="0" smtClean="0"/>
              <a:t> et Jake </a:t>
            </a:r>
            <a:r>
              <a:rPr lang="en-US" dirty="0" err="1" smtClean="0"/>
              <a:t>Trower</a:t>
            </a:r>
            <a:endParaRPr lang="en-US" dirty="0" smtClean="0"/>
          </a:p>
          <a:p>
            <a:r>
              <a:rPr lang="en-US" dirty="0" err="1" smtClean="0"/>
              <a:t>Leur</a:t>
            </a:r>
            <a:r>
              <a:rPr lang="en-US" dirty="0" smtClean="0"/>
              <a:t> </a:t>
            </a:r>
            <a:r>
              <a:rPr lang="en-US" dirty="0" err="1" smtClean="0"/>
              <a:t>professeur</a:t>
            </a:r>
            <a:r>
              <a:rPr lang="en-US" dirty="0" smtClean="0"/>
              <a:t>, le </a:t>
            </a:r>
            <a:r>
              <a:rPr lang="en-US" dirty="0" err="1" smtClean="0"/>
              <a:t>Docteur</a:t>
            </a:r>
            <a:r>
              <a:rPr lang="en-US" dirty="0" smtClean="0"/>
              <a:t> Jeff Gray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 tout grand merci </a:t>
            </a:r>
            <a:r>
              <a:rPr lang="en-US" dirty="0" err="1" smtClean="0"/>
              <a:t>à</a:t>
            </a:r>
            <a:r>
              <a:rPr lang="en-US" dirty="0" smtClean="0"/>
              <a:t> Jake </a:t>
            </a:r>
            <a:r>
              <a:rPr lang="en-US" dirty="0" err="1" smtClean="0"/>
              <a:t>Trower</a:t>
            </a:r>
            <a:r>
              <a:rPr lang="en-US" dirty="0" smtClean="0"/>
              <a:t> pour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disponibilité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améliorer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pour les </a:t>
            </a:r>
            <a:r>
              <a:rPr lang="en-US" dirty="0" err="1" smtClean="0"/>
              <a:t>besoins</a:t>
            </a:r>
            <a:r>
              <a:rPr lang="en-US" dirty="0" smtClean="0"/>
              <a:t> du Devoxx4Kids.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en phase de </a:t>
            </a:r>
            <a:r>
              <a:rPr lang="en-US" dirty="0" err="1" smtClean="0"/>
              <a:t>développement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Plus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l’utiliserez</a:t>
            </a:r>
            <a:r>
              <a:rPr lang="en-US" dirty="0" smtClean="0"/>
              <a:t>, et plus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sera </a:t>
            </a:r>
            <a:r>
              <a:rPr lang="en-US" dirty="0" err="1" smtClean="0"/>
              <a:t>motivée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le </a:t>
            </a:r>
            <a:r>
              <a:rPr lang="en-US" dirty="0" err="1" smtClean="0"/>
              <a:t>maintenir</a:t>
            </a:r>
            <a:r>
              <a:rPr lang="en-US" dirty="0" smtClean="0"/>
              <a:t> et </a:t>
            </a:r>
            <a:r>
              <a:rPr lang="en-US" dirty="0" err="1" smtClean="0"/>
              <a:t>l’enrichir</a:t>
            </a:r>
            <a:r>
              <a:rPr lang="en-US" dirty="0" smtClean="0"/>
              <a:t> de </a:t>
            </a:r>
            <a:r>
              <a:rPr lang="en-US" dirty="0" err="1" smtClean="0"/>
              <a:t>nouvelles</a:t>
            </a:r>
            <a:r>
              <a:rPr lang="en-US" dirty="0" smtClean="0"/>
              <a:t> </a:t>
            </a:r>
            <a:r>
              <a:rPr lang="en-US" dirty="0" err="1" smtClean="0"/>
              <a:t>fonctionnalités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2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Prise</a:t>
            </a:r>
            <a:r>
              <a:rPr lang="en-US" dirty="0" smtClean="0"/>
              <a:t> en 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Mission 1</a:t>
            </a:r>
            <a:r>
              <a:rPr lang="en-US" dirty="0" smtClean="0"/>
              <a:t>: </a:t>
            </a:r>
            <a:r>
              <a:rPr lang="en-US" dirty="0" err="1" smtClean="0"/>
              <a:t>Démarre</a:t>
            </a:r>
            <a:r>
              <a:rPr lang="en-US" dirty="0" smtClean="0"/>
              <a:t> le </a:t>
            </a:r>
            <a:r>
              <a:rPr lang="en-US" dirty="0" err="1" smtClean="0"/>
              <a:t>serveur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dirty="0" err="1" smtClean="0"/>
              <a:t>Réveille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Mission </a:t>
            </a:r>
            <a:r>
              <a:rPr lang="en-US" b="1" dirty="0" smtClean="0"/>
              <a:t>3</a:t>
            </a:r>
            <a:r>
              <a:rPr lang="en-US" dirty="0" smtClean="0"/>
              <a:t>: </a:t>
            </a:r>
            <a:r>
              <a:rPr lang="en-US" dirty="0" err="1"/>
              <a:t>Démarre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r>
              <a:rPr lang="en-US" dirty="0"/>
              <a:t> </a:t>
            </a:r>
            <a:r>
              <a:rPr lang="en-US" dirty="0" err="1"/>
              <a:t>Spherly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Mission 4</a:t>
            </a:r>
            <a:r>
              <a:rPr lang="en-US" dirty="0" smtClean="0"/>
              <a:t>: </a:t>
            </a:r>
            <a:r>
              <a:rPr lang="en-US" dirty="0" err="1" smtClean="0"/>
              <a:t>Connecte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bureau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“D4K-Spherly” 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“Server”</a:t>
            </a:r>
          </a:p>
          <a:p>
            <a:endParaRPr lang="en-US" dirty="0" smtClean="0"/>
          </a:p>
          <a:p>
            <a:r>
              <a:rPr lang="en-US" dirty="0" err="1" smtClean="0"/>
              <a:t>L’écran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affiché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“Server is up”: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74" y="2392950"/>
            <a:ext cx="4698238" cy="3583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Il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temps de </a:t>
            </a:r>
            <a:r>
              <a:rPr lang="en-US" dirty="0" err="1" smtClean="0">
                <a:solidFill>
                  <a:srgbClr val="008000"/>
                </a:solidFill>
              </a:rPr>
              <a:t>réveiller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3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Retire </a:t>
            </a:r>
            <a:r>
              <a:rPr lang="en-US" dirty="0" err="1" smtClean="0"/>
              <a:t>Sphero</a:t>
            </a:r>
            <a:r>
              <a:rPr lang="en-US" dirty="0" smtClean="0"/>
              <a:t> du </a:t>
            </a:r>
            <a:r>
              <a:rPr lang="en-US" dirty="0" err="1" smtClean="0"/>
              <a:t>chargeur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2592706"/>
            <a:ext cx="3048001" cy="29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Tapote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le </a:t>
            </a:r>
            <a:r>
              <a:rPr lang="en-US" dirty="0" err="1" smtClean="0"/>
              <a:t>réveiller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08" y="2324160"/>
            <a:ext cx="3426792" cy="2913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272" y="3463861"/>
            <a:ext cx="3880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Tu</a:t>
            </a:r>
            <a:r>
              <a:rPr lang="en-US" sz="2400" dirty="0" smtClean="0"/>
              <a:t> </a:t>
            </a:r>
            <a:r>
              <a:rPr lang="en-US" sz="2400" dirty="0" err="1" smtClean="0"/>
              <a:t>peux</a:t>
            </a:r>
            <a:r>
              <a:rPr lang="en-US" sz="2400" dirty="0" smtClean="0"/>
              <a:t> </a:t>
            </a:r>
            <a:r>
              <a:rPr lang="en-US" sz="2400" dirty="0" err="1" smtClean="0"/>
              <a:t>aussi</a:t>
            </a:r>
            <a:r>
              <a:rPr lang="en-US" sz="2400" dirty="0" smtClean="0"/>
              <a:t> </a:t>
            </a:r>
            <a:r>
              <a:rPr lang="en-US" sz="2400" dirty="0" err="1" smtClean="0"/>
              <a:t>secouer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pour le </a:t>
            </a:r>
            <a:r>
              <a:rPr lang="en-US" sz="2400" dirty="0" err="1" smtClean="0"/>
              <a:t>réveiller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505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31" y="1489718"/>
            <a:ext cx="6004926" cy="45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réveillé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clignote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53" y="2514240"/>
            <a:ext cx="2645684" cy="27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 smtClean="0">
                <a:solidFill>
                  <a:srgbClr val="008000"/>
                </a:solidFill>
              </a:rPr>
              <a:t>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4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bureau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“D4K-Spherly” 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</a:t>
            </a:r>
            <a:r>
              <a:rPr lang="en-US" dirty="0" err="1" smtClean="0"/>
              <a:t>Spherly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navigateur</a:t>
            </a:r>
            <a:r>
              <a:rPr lang="en-US" dirty="0" smtClean="0"/>
              <a:t> </a:t>
            </a:r>
            <a:r>
              <a:rPr lang="en-US" dirty="0" err="1" smtClean="0"/>
              <a:t>démarre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8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la page de </a:t>
            </a:r>
            <a:r>
              <a:rPr lang="en-US" dirty="0" err="1" smtClean="0"/>
              <a:t>Spherly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26" y="2225295"/>
            <a:ext cx="5434061" cy="3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programme</a:t>
            </a:r>
            <a:r>
              <a:rPr lang="en-US" dirty="0" smtClean="0"/>
              <a:t>  </a:t>
            </a:r>
            <a:r>
              <a:rPr lang="en-US" dirty="0" smtClean="0"/>
              <a:t>qui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smtClean="0"/>
              <a:t>Scratch.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composé</a:t>
            </a:r>
            <a:r>
              <a:rPr lang="en-US" dirty="0" smtClean="0"/>
              <a:t> de blocs </a:t>
            </a:r>
            <a:r>
              <a:rPr lang="en-US" dirty="0" smtClean="0"/>
              <a:t>qui </a:t>
            </a:r>
            <a:r>
              <a:rPr lang="en-US" dirty="0" err="1" smtClean="0"/>
              <a:t>s’emboîtent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smtClean="0"/>
              <a:t>bloc 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précise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2220667"/>
            <a:ext cx="1651000" cy="50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1190" y="2220667"/>
            <a:ext cx="333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Récupère</a:t>
            </a:r>
            <a:r>
              <a:rPr lang="en-US" dirty="0" smtClean="0"/>
              <a:t> </a:t>
            </a:r>
            <a:r>
              <a:rPr lang="en-US" dirty="0" err="1" smtClean="0"/>
              <a:t>l’adresse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0" y="2818587"/>
            <a:ext cx="113030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1190" y="2875011"/>
            <a:ext cx="25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/>
              <a:t>c</a:t>
            </a:r>
            <a:r>
              <a:rPr lang="en-US" dirty="0" err="1" smtClean="0"/>
              <a:t>onnecte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0" y="3599340"/>
            <a:ext cx="1333500" cy="57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190" y="3599340"/>
            <a:ext cx="293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 smtClean="0"/>
              <a:t>déconnecte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0" y="4390282"/>
            <a:ext cx="825500" cy="58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81190" y="442301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Endort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se </a:t>
            </a:r>
            <a:r>
              <a:rPr lang="en-US" dirty="0" err="1" smtClean="0"/>
              <a:t>déconnecte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30" y="5243155"/>
            <a:ext cx="1117600" cy="55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1190" y="5362044"/>
            <a:ext cx="50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Calibre</a:t>
            </a:r>
            <a:r>
              <a:rPr lang="en-US" dirty="0" smtClean="0"/>
              <a:t> le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choisisses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direction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129" y="1417638"/>
            <a:ext cx="817666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Comic Sans MS"/>
                <a:cs typeface="Comic Sans MS"/>
              </a:rPr>
              <a:t>Quelques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>
                <a:latin typeface="Comic Sans MS"/>
                <a:cs typeface="Comic Sans MS"/>
              </a:rPr>
              <a:t>fonctionnalités</a:t>
            </a:r>
            <a:r>
              <a:rPr lang="en-US" sz="3200" dirty="0">
                <a:latin typeface="Comic Sans MS"/>
                <a:cs typeface="Comic Sans MS"/>
              </a:rPr>
              <a:t> de </a:t>
            </a:r>
            <a:r>
              <a:rPr lang="en-US" sz="3200" dirty="0" err="1" smtClean="0">
                <a:latin typeface="Comic Sans MS"/>
                <a:cs typeface="Comic Sans MS"/>
              </a:rPr>
              <a:t>Spherly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1956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4991"/>
            <a:ext cx="366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81190" y="2359335"/>
            <a:ext cx="231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Arrête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2305421"/>
            <a:ext cx="7239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0" y="2987965"/>
            <a:ext cx="15240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30" y="3603722"/>
            <a:ext cx="1485900" cy="546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3890" y="310376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Ouvrir</a:t>
            </a:r>
            <a:r>
              <a:rPr lang="en-US" dirty="0" smtClean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existant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23138" y="370440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Sauver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cours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0" y="1704991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4991"/>
            <a:ext cx="61290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Chaque</a:t>
            </a:r>
            <a:r>
              <a:rPr lang="en-US" dirty="0" smtClean="0"/>
              <a:t> menu </a:t>
            </a:r>
            <a:r>
              <a:rPr lang="en-US" dirty="0" err="1" smtClean="0"/>
              <a:t>contient</a:t>
            </a:r>
            <a:r>
              <a:rPr lang="en-US" dirty="0" smtClean="0"/>
              <a:t> des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Avancer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Reculer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Tourner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S’arrêter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Calibrer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Attendre</a:t>
            </a:r>
            <a:r>
              <a:rPr lang="en-US" dirty="0" smtClean="0"/>
              <a:t>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Aller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Faire des </a:t>
            </a:r>
            <a:r>
              <a:rPr lang="en-US" dirty="0" err="1" smtClean="0"/>
              <a:t>boucles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Comparer des </a:t>
            </a:r>
            <a:r>
              <a:rPr lang="en-US" dirty="0" err="1" smtClean="0"/>
              <a:t>valeurs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Écrire</a:t>
            </a:r>
            <a:r>
              <a:rPr lang="en-US" dirty="0" smtClean="0"/>
              <a:t> </a:t>
            </a:r>
            <a:r>
              <a:rPr lang="en-US" dirty="0" smtClean="0"/>
              <a:t>des </a:t>
            </a:r>
            <a:r>
              <a:rPr lang="en-US" dirty="0" err="1" smtClean="0"/>
              <a:t>fonctions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verra</a:t>
            </a:r>
            <a:r>
              <a:rPr lang="en-US" dirty="0" smtClean="0"/>
              <a:t> </a:t>
            </a:r>
            <a:r>
              <a:rPr lang="en-US" dirty="0" err="1" smtClean="0"/>
              <a:t>ces</a:t>
            </a:r>
            <a:r>
              <a:rPr lang="en-US" dirty="0" smtClean="0"/>
              <a:t> blocs pendant les missions de </a:t>
            </a:r>
            <a:r>
              <a:rPr lang="en-US" dirty="0" err="1" smtClean="0"/>
              <a:t>programmation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6" y="1805709"/>
            <a:ext cx="214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4375" y="1708952"/>
            <a:ext cx="3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smtClean="0"/>
              <a:t>cliques </a:t>
            </a:r>
            <a:r>
              <a:rPr lang="en-US" dirty="0" err="1" smtClean="0"/>
              <a:t>sur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1" y="1585373"/>
            <a:ext cx="2590800" cy="977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8105" y="2914516"/>
            <a:ext cx="706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bloc, </a:t>
            </a:r>
            <a:r>
              <a:rPr lang="en-US" dirty="0" err="1" smtClean="0"/>
              <a:t>tu</a:t>
            </a:r>
            <a:r>
              <a:rPr lang="en-US" dirty="0" smtClean="0"/>
              <a:t> vas y </a:t>
            </a:r>
            <a:r>
              <a:rPr lang="en-US" dirty="0" err="1" smtClean="0"/>
              <a:t>mettre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75" y="3283848"/>
            <a:ext cx="3180640" cy="278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99" y="1708952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0844" y="1704991"/>
            <a:ext cx="546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heurte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529" y="2752879"/>
            <a:ext cx="34714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Voici</a:t>
            </a:r>
            <a:r>
              <a:rPr lang="en-US" sz="3200" dirty="0" smtClean="0">
                <a:latin typeface="Comic Sans MS"/>
                <a:cs typeface="Comic Sans MS"/>
              </a:rPr>
              <a:t> un </a:t>
            </a:r>
            <a:r>
              <a:rPr lang="en-US" sz="3200" dirty="0" err="1" smtClean="0">
                <a:latin typeface="Comic Sans MS"/>
                <a:cs typeface="Comic Sans MS"/>
              </a:rPr>
              <a:t>exemple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2" y="1487796"/>
            <a:ext cx="3107266" cy="908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429000"/>
            <a:ext cx="3416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41" y="1893359"/>
            <a:ext cx="3463595" cy="34635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776" y="5450618"/>
            <a:ext cx="415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Robot </a:t>
            </a:r>
            <a:r>
              <a:rPr lang="en-US" sz="2400" dirty="0" err="1" smtClean="0"/>
              <a:t>sphérique</a:t>
            </a:r>
            <a:endParaRPr lang="en-US" sz="2400" dirty="0" smtClean="0"/>
          </a:p>
          <a:p>
            <a:r>
              <a:rPr lang="en-US" sz="2400" dirty="0" err="1" smtClean="0"/>
              <a:t>Roule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</a:t>
            </a:r>
            <a:r>
              <a:rPr lang="en-US" sz="2400" dirty="0" err="1" smtClean="0"/>
              <a:t>tous</a:t>
            </a:r>
            <a:r>
              <a:rPr lang="en-US" sz="2400" dirty="0" smtClean="0"/>
              <a:t> les </a:t>
            </a:r>
            <a:r>
              <a:rPr lang="en-US" sz="2400" dirty="0" err="1" smtClean="0"/>
              <a:t>sens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vitesse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err="1" smtClean="0"/>
              <a:t>Détecte</a:t>
            </a:r>
            <a:r>
              <a:rPr lang="en-US" sz="2400" dirty="0" smtClean="0"/>
              <a:t> les collisions</a:t>
            </a:r>
            <a:endParaRPr lang="en-US" sz="2400" dirty="0" smtClean="0"/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7 km/h !</a:t>
            </a:r>
          </a:p>
          <a:p>
            <a:r>
              <a:rPr lang="en-US" sz="2400" dirty="0" smtClean="0"/>
              <a:t>Se </a:t>
            </a:r>
            <a:r>
              <a:rPr lang="en-US" sz="2400" dirty="0" err="1" smtClean="0"/>
              <a:t>commande</a:t>
            </a:r>
            <a:r>
              <a:rPr lang="en-US" sz="2400" dirty="0" smtClean="0"/>
              <a:t> </a:t>
            </a:r>
            <a:r>
              <a:rPr lang="en-US" sz="2400" dirty="0" err="1" smtClean="0"/>
              <a:t>à</a:t>
            </a:r>
            <a:r>
              <a:rPr lang="en-US" sz="2400" dirty="0" smtClean="0"/>
              <a:t> distance</a:t>
            </a:r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flotter</a:t>
            </a:r>
            <a:r>
              <a:rPr lang="en-US" sz="2400" dirty="0" smtClean="0"/>
              <a:t> </a:t>
            </a:r>
            <a:r>
              <a:rPr lang="en-US" sz="2400" dirty="0" err="1"/>
              <a:t>sur</a:t>
            </a:r>
            <a:r>
              <a:rPr lang="en-US" sz="2400" dirty="0"/>
              <a:t> </a:t>
            </a:r>
            <a:r>
              <a:rPr lang="en-US" sz="2400" dirty="0" err="1"/>
              <a:t>l’eau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483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1255"/>
            <a:ext cx="591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supprimer</a:t>
            </a:r>
            <a:r>
              <a:rPr lang="en-US" dirty="0" smtClean="0"/>
              <a:t> un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plusieurs</a:t>
            </a:r>
            <a:r>
              <a:rPr lang="en-US" dirty="0" smtClean="0"/>
              <a:t> blocs,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les </a:t>
            </a:r>
            <a:r>
              <a:rPr lang="en-US" dirty="0" err="1" smtClean="0"/>
              <a:t>glisser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smtClean="0"/>
              <a:t>la </a:t>
            </a:r>
            <a:r>
              <a:rPr lang="en-US" dirty="0" err="1" smtClean="0"/>
              <a:t>poubelle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223" y="2914516"/>
            <a:ext cx="8570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Tu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peux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également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supprimer</a:t>
            </a:r>
            <a:r>
              <a:rPr lang="en-US" sz="3200" dirty="0" smtClean="0">
                <a:latin typeface="Comic Sans MS"/>
                <a:cs typeface="Comic Sans MS"/>
              </a:rPr>
              <a:t> les blocs en </a:t>
            </a:r>
            <a:r>
              <a:rPr lang="en-US" sz="3200" dirty="0" err="1" smtClean="0">
                <a:latin typeface="Comic Sans MS"/>
                <a:cs typeface="Comic Sans MS"/>
              </a:rPr>
              <a:t>appuyant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sur</a:t>
            </a:r>
            <a:r>
              <a:rPr lang="en-US" sz="3200" dirty="0" smtClean="0">
                <a:latin typeface="Comic Sans MS"/>
                <a:cs typeface="Comic Sans MS"/>
              </a:rPr>
              <a:t> la </a:t>
            </a:r>
            <a:r>
              <a:rPr lang="en-US" sz="3200" dirty="0" err="1" smtClean="0">
                <a:latin typeface="Comic Sans MS"/>
                <a:cs typeface="Comic Sans MS"/>
              </a:rPr>
              <a:t>touche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smtClean="0">
                <a:latin typeface="Comic Sans MS"/>
                <a:cs typeface="Comic Sans MS"/>
              </a:rPr>
              <a:t>suppression </a:t>
            </a:r>
            <a:r>
              <a:rPr lang="en-US" sz="3200" dirty="0" smtClean="0">
                <a:latin typeface="Comic Sans MS"/>
                <a:cs typeface="Comic Sans MS"/>
              </a:rPr>
              <a:t>de ton clavier (Del, delete, </a:t>
            </a:r>
            <a:r>
              <a:rPr lang="en-US" sz="3200" dirty="0" err="1" smtClean="0">
                <a:latin typeface="Comic Sans MS"/>
                <a:cs typeface="Comic Sans MS"/>
              </a:rPr>
              <a:t>Suppr</a:t>
            </a:r>
            <a:r>
              <a:rPr lang="en-US" sz="3200" dirty="0" smtClean="0">
                <a:latin typeface="Comic Sans MS"/>
                <a:cs typeface="Comic Sans MS"/>
              </a:rPr>
              <a:t>).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05" y="1295773"/>
            <a:ext cx="990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 smtClean="0">
                <a:solidFill>
                  <a:srgbClr val="008000"/>
                </a:solidFill>
              </a:rPr>
              <a:t>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démarré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et </a:t>
            </a: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connais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principaux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éléments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connecter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7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 </a:t>
            </a:r>
            <a:r>
              <a:rPr lang="en-US" dirty="0" err="1" smtClean="0"/>
              <a:t>Spherly</a:t>
            </a:r>
            <a:r>
              <a:rPr lang="en-US" dirty="0" smtClean="0"/>
              <a:t>, clique </a:t>
            </a:r>
            <a:r>
              <a:rPr lang="en-US" dirty="0" err="1" smtClean="0"/>
              <a:t>sur</a:t>
            </a:r>
            <a:r>
              <a:rPr lang="en-US" dirty="0" smtClean="0"/>
              <a:t> : </a:t>
            </a:r>
            <a:endParaRPr lang="en-US" dirty="0" smtClean="0"/>
          </a:p>
          <a:p>
            <a:r>
              <a:rPr lang="en-US" dirty="0" err="1" smtClean="0"/>
              <a:t>Dès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verras</a:t>
            </a:r>
            <a:r>
              <a:rPr lang="en-US" dirty="0" smtClean="0"/>
              <a:t> un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celui</a:t>
            </a:r>
            <a:r>
              <a:rPr lang="en-US" dirty="0" smtClean="0"/>
              <a:t>-ci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6" y="1513800"/>
            <a:ext cx="2258704" cy="75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45" y="3335826"/>
            <a:ext cx="4632143" cy="27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Sélectionne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son </a:t>
            </a:r>
            <a:r>
              <a:rPr lang="en-US" dirty="0" smtClean="0"/>
              <a:t>nom.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Ensuite</a:t>
            </a:r>
            <a:r>
              <a:rPr lang="en-US" dirty="0" smtClean="0"/>
              <a:t> clique </a:t>
            </a:r>
            <a:r>
              <a:rPr lang="en-US" dirty="0" err="1" smtClean="0"/>
              <a:t>sur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37" y="3162300"/>
            <a:ext cx="1680336" cy="7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smtClean="0"/>
              <a:t>OK.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99" y="2279437"/>
            <a:ext cx="3827849" cy="2260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97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connecté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commencer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programmer </a:t>
            </a:r>
            <a:r>
              <a:rPr lang="en-US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4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6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noir, </a:t>
            </a:r>
            <a:r>
              <a:rPr lang="en-US" dirty="0" err="1" smtClean="0"/>
              <a:t>jaune</a:t>
            </a:r>
            <a:r>
              <a:rPr lang="en-US" dirty="0" smtClean="0"/>
              <a:t> et </a:t>
            </a:r>
            <a:r>
              <a:rPr lang="en-US" dirty="0" err="1" smtClean="0"/>
              <a:t>puis</a:t>
            </a:r>
            <a:r>
              <a:rPr lang="en-US" dirty="0" smtClean="0"/>
              <a:t> rouge (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 ?)</a:t>
            </a:r>
          </a:p>
          <a:p>
            <a:endParaRPr lang="en-US" dirty="0"/>
          </a:p>
          <a:p>
            <a:r>
              <a:rPr lang="en-US" b="1" dirty="0" smtClean="0"/>
              <a:t>Mission 7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couleurs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changer la </a:t>
            </a:r>
            <a:r>
              <a:rPr lang="en-US" dirty="0" err="1" smtClean="0"/>
              <a:t>couleur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faire </a:t>
            </a:r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smtClean="0"/>
              <a:t>mission ensemble.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1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47557"/>
          </a:xfrm>
        </p:spPr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sélectionne</a:t>
            </a:r>
            <a:r>
              <a:rPr lang="en-US" dirty="0" smtClean="0"/>
              <a:t> </a:t>
            </a:r>
            <a:r>
              <a:rPr lang="en-US" dirty="0"/>
              <a:t>le bloc de </a:t>
            </a:r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couleur</a:t>
            </a:r>
            <a:r>
              <a:rPr lang="en-US" dirty="0"/>
              <a:t>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984500"/>
            <a:ext cx="5283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err="1" smtClean="0"/>
              <a:t>Fais</a:t>
            </a:r>
            <a:r>
              <a:rPr lang="en-US" dirty="0" smtClean="0"/>
              <a:t> </a:t>
            </a:r>
            <a:r>
              <a:rPr lang="en-US" dirty="0" err="1" smtClean="0"/>
              <a:t>glisser</a:t>
            </a:r>
            <a:r>
              <a:rPr lang="en-US" dirty="0" smtClean="0"/>
              <a:t> le bloc </a:t>
            </a:r>
            <a:r>
              <a:rPr lang="en-US" dirty="0" smtClean="0"/>
              <a:t>de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smtClean="0"/>
              <a:t>le bloc </a:t>
            </a:r>
            <a:r>
              <a:rPr lang="en-US" dirty="0" err="1" smtClean="0"/>
              <a:t>d’exécution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654219"/>
            <a:ext cx="3632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561" b="561"/>
          <a:stretch>
            <a:fillRect/>
          </a:stretch>
        </p:blipFill>
        <p:spPr>
          <a:xfrm>
            <a:off x="561706" y="1692915"/>
            <a:ext cx="4005532" cy="440068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 </a:t>
            </a:r>
            <a:r>
              <a:rPr lang="en-US" sz="2400" dirty="0" err="1" smtClean="0"/>
              <a:t>Microprocesseur</a:t>
            </a:r>
            <a:endParaRPr lang="en-US" sz="2400" dirty="0" smtClean="0"/>
          </a:p>
          <a:p>
            <a:r>
              <a:rPr lang="en-US" sz="2400" dirty="0" smtClean="0"/>
              <a:t>2 </a:t>
            </a:r>
            <a:r>
              <a:rPr lang="en-US" sz="2400" dirty="0" smtClean="0"/>
              <a:t>LED </a:t>
            </a:r>
            <a:r>
              <a:rPr lang="en-US" sz="2400" dirty="0" err="1" smtClean="0"/>
              <a:t>très</a:t>
            </a:r>
            <a:r>
              <a:rPr lang="en-US" sz="2400" dirty="0" smtClean="0"/>
              <a:t> </a:t>
            </a:r>
            <a:r>
              <a:rPr lang="en-US" sz="2400" dirty="0" err="1" smtClean="0"/>
              <a:t>puissants</a:t>
            </a:r>
            <a:r>
              <a:rPr lang="en-US" sz="2400" dirty="0" smtClean="0"/>
              <a:t> </a:t>
            </a:r>
            <a:r>
              <a:rPr lang="en-US" sz="2400" dirty="0" smtClean="0"/>
              <a:t>qui </a:t>
            </a:r>
            <a:r>
              <a:rPr lang="en-US" sz="2400" dirty="0" err="1" smtClean="0"/>
              <a:t>changent</a:t>
            </a:r>
            <a:r>
              <a:rPr lang="en-US" sz="2400" dirty="0" smtClean="0"/>
              <a:t>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smtClean="0"/>
              <a:t>1 gyroscope</a:t>
            </a:r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accéléromètre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récepteur</a:t>
            </a:r>
            <a:r>
              <a:rPr lang="en-US" sz="2400" dirty="0" smtClean="0"/>
              <a:t> Bluetooth</a:t>
            </a:r>
          </a:p>
          <a:p>
            <a:r>
              <a:rPr lang="en-US" sz="2400" dirty="0" smtClean="0"/>
              <a:t>2 piles </a:t>
            </a:r>
            <a:r>
              <a:rPr lang="en-US" sz="2400" dirty="0" err="1" smtClean="0"/>
              <a:t>rechargeables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chargeur</a:t>
            </a:r>
            <a:r>
              <a:rPr lang="en-US" sz="2400" dirty="0" smtClean="0"/>
              <a:t> </a:t>
            </a:r>
            <a:r>
              <a:rPr lang="en-US" sz="2400" dirty="0" smtClean="0"/>
              <a:t>sans </a:t>
            </a:r>
            <a:r>
              <a:rPr lang="en-US" sz="2400" dirty="0" err="1" smtClean="0"/>
              <a:t>fil</a:t>
            </a:r>
            <a:r>
              <a:rPr lang="en-US" sz="2400" dirty="0" smtClean="0"/>
              <a:t> (induction)</a:t>
            </a:r>
            <a:endParaRPr lang="en-US" sz="2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72776" y="5450618"/>
            <a:ext cx="388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/tech-specs/</a:t>
            </a:r>
          </a:p>
        </p:txBody>
      </p:sp>
    </p:spTree>
    <p:extLst>
      <p:ext uri="{BB962C8B-B14F-4D97-AF65-F5344CB8AC3E}">
        <p14:creationId xmlns:p14="http://schemas.microsoft.com/office/powerpoint/2010/main" val="254007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cliques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pourras</a:t>
            </a:r>
            <a:r>
              <a:rPr lang="en-US" dirty="0" smtClean="0"/>
              <a:t>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palette pour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3200704"/>
            <a:ext cx="3745743" cy="25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afficher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choisie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9" y="2191552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fait ton premier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Passons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peu</a:t>
            </a:r>
            <a:r>
              <a:rPr lang="en-US" dirty="0" smtClean="0">
                <a:solidFill>
                  <a:srgbClr val="008000"/>
                </a:solidFill>
              </a:rPr>
              <a:t> plus </a:t>
            </a:r>
            <a:r>
              <a:rPr lang="en-US" dirty="0" err="1" smtClean="0">
                <a:solidFill>
                  <a:srgbClr val="008000"/>
                </a:solidFill>
              </a:rPr>
              <a:t>compliqué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5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de faire </a:t>
            </a:r>
            <a:r>
              <a:rPr lang="en-US" dirty="0" err="1" smtClean="0"/>
              <a:t>clignoter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utilisant</a:t>
            </a:r>
            <a:r>
              <a:rPr lang="en-US" dirty="0" smtClean="0"/>
              <a:t> 3 </a:t>
            </a:r>
            <a:r>
              <a:rPr lang="en-US" dirty="0" err="1" smtClean="0"/>
              <a:t>couleurs</a:t>
            </a:r>
            <a:r>
              <a:rPr lang="en-US" dirty="0" smtClean="0"/>
              <a:t>: noire, </a:t>
            </a:r>
            <a:r>
              <a:rPr lang="en-US" dirty="0" err="1" smtClean="0"/>
              <a:t>jaune</a:t>
            </a:r>
            <a:r>
              <a:rPr lang="en-US" dirty="0" smtClean="0"/>
              <a:t> et rouge</a:t>
            </a:r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rester</a:t>
            </a:r>
            <a:r>
              <a:rPr lang="en-US" dirty="0" smtClean="0"/>
              <a:t> </a:t>
            </a:r>
            <a:r>
              <a:rPr lang="en-US" dirty="0" err="1" smtClean="0"/>
              <a:t>affichée</a:t>
            </a:r>
            <a:r>
              <a:rPr lang="en-US" dirty="0" smtClean="0"/>
              <a:t> 1 </a:t>
            </a:r>
            <a:r>
              <a:rPr lang="en-US" dirty="0" err="1" smtClean="0"/>
              <a:t>seconde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commencer </a:t>
            </a:r>
            <a:r>
              <a:rPr lang="en-US" dirty="0" err="1" smtClean="0"/>
              <a:t>quand</a:t>
            </a:r>
            <a:r>
              <a:rPr lang="en-US" dirty="0" smtClean="0"/>
              <a:t> on 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57" y="5272649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6" y="2711304"/>
            <a:ext cx="26289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40" y="2460332"/>
            <a:ext cx="30607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3352654"/>
            <a:ext cx="2235200" cy="800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Prêt ? Go !</a:t>
            </a:r>
          </a:p>
        </p:txBody>
      </p:sp>
    </p:spTree>
    <p:extLst>
      <p:ext uri="{BB962C8B-B14F-4D97-AF65-F5344CB8AC3E}">
        <p14:creationId xmlns:p14="http://schemas.microsoft.com/office/powerpoint/2010/main" val="24279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5254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</a:t>
            </a:r>
            <a:r>
              <a:rPr lang="en-US" dirty="0" smtClean="0"/>
              <a:t>.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tienne</a:t>
            </a:r>
            <a:r>
              <a:rPr lang="en-US" dirty="0" smtClean="0"/>
              <a:t> 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75" y="2818697"/>
            <a:ext cx="3441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défi</a:t>
            </a:r>
            <a:r>
              <a:rPr lang="en-US" dirty="0" smtClean="0"/>
              <a:t>: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smtClean="0"/>
              <a:t>boucle pour </a:t>
            </a:r>
            <a:r>
              <a:rPr lang="en-US" dirty="0" err="1" smtClean="0"/>
              <a:t>répéter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3 </a:t>
            </a:r>
            <a:r>
              <a:rPr lang="en-US" dirty="0" err="1" smtClean="0"/>
              <a:t>fois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bloc (</a:t>
            </a:r>
            <a:r>
              <a:rPr lang="en-US" dirty="0" err="1" smtClean="0"/>
              <a:t>n’oublie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)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495058"/>
            <a:ext cx="2298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22" y="2180633"/>
            <a:ext cx="3975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</a:t>
            </a:r>
            <a:r>
              <a:rPr lang="en-US" dirty="0"/>
              <a:t>6</a:t>
            </a:r>
            <a:r>
              <a:rPr lang="en-US" dirty="0" smtClean="0"/>
              <a:t>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6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choisir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</a:t>
            </a:r>
            <a:r>
              <a:rPr lang="en-US" dirty="0"/>
              <a:t>7</a:t>
            </a:r>
            <a:r>
              <a:rPr lang="en-US" dirty="0" smtClean="0"/>
              <a:t>&gt;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seules</a:t>
            </a:r>
            <a:r>
              <a:rPr lang="en-US" dirty="0" smtClean="0"/>
              <a:t> de </a:t>
            </a:r>
            <a:r>
              <a:rPr lang="en-US" dirty="0" err="1" smtClean="0"/>
              <a:t>façon</a:t>
            </a:r>
            <a:r>
              <a:rPr lang="en-US" dirty="0" smtClean="0"/>
              <a:t> </a:t>
            </a:r>
            <a:r>
              <a:rPr lang="en-US" dirty="0" err="1" smtClean="0"/>
              <a:t>aléatoire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pendant 10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9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39" y="1417638"/>
            <a:ext cx="4662984" cy="46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/>
              <a:t>7</a:t>
            </a:r>
            <a:r>
              <a:rPr lang="en-US" dirty="0" smtClean="0"/>
              <a:t>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86" y="2711304"/>
            <a:ext cx="26289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099" y="2562520"/>
            <a:ext cx="30607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99" y="3752704"/>
            <a:ext cx="2235200" cy="800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Prêt ? Go 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2711304"/>
            <a:ext cx="21971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724" y="3154410"/>
            <a:ext cx="1790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7&gt;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</a:t>
            </a:r>
            <a:r>
              <a:rPr lang="en-US" dirty="0"/>
              <a:t> </a:t>
            </a:r>
            <a:r>
              <a:rPr lang="en-US" dirty="0" smtClean="0"/>
              <a:t>: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39" y="2810933"/>
            <a:ext cx="4914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</a:t>
            </a:r>
            <a:r>
              <a:rPr lang="en-US" dirty="0"/>
              <a:t>7</a:t>
            </a:r>
            <a:r>
              <a:rPr lang="en-US" dirty="0" smtClean="0"/>
              <a:t>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7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changer les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 de ton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Avant de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, on </a:t>
            </a:r>
            <a:r>
              <a:rPr lang="en-US" dirty="0" err="1" smtClean="0">
                <a:solidFill>
                  <a:srgbClr val="008000"/>
                </a:solidFill>
              </a:rPr>
              <a:t>doit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7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5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boule qui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problème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ne sais pas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l’avance</a:t>
            </a:r>
            <a:r>
              <a:rPr lang="en-US" dirty="0" smtClean="0"/>
              <a:t> comment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orienté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se </a:t>
            </a:r>
            <a:r>
              <a:rPr lang="en-US" dirty="0" err="1" smtClean="0"/>
              <a:t>stabilise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en se </a:t>
            </a:r>
            <a:r>
              <a:rPr lang="en-US" dirty="0" err="1" smtClean="0"/>
              <a:t>rappelant</a:t>
            </a:r>
            <a:r>
              <a:rPr lang="en-US" dirty="0" smtClean="0"/>
              <a:t>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dernière</a:t>
            </a:r>
            <a:r>
              <a:rPr lang="en-US" dirty="0" smtClean="0"/>
              <a:t> position.</a:t>
            </a:r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Calibrage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Quand</a:t>
            </a:r>
            <a:r>
              <a:rPr lang="en-US" dirty="0" smtClean="0"/>
              <a:t> on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une</a:t>
            </a:r>
            <a:r>
              <a:rPr lang="en-US" dirty="0" smtClean="0"/>
              <a:t> lumière </a:t>
            </a:r>
            <a:r>
              <a:rPr lang="en-US" dirty="0" err="1" smtClean="0"/>
              <a:t>bleue</a:t>
            </a:r>
            <a:r>
              <a:rPr lang="en-US" dirty="0" smtClean="0"/>
              <a:t> </a:t>
            </a:r>
            <a:r>
              <a:rPr lang="en-US" dirty="0" err="1" smtClean="0"/>
              <a:t>apparaît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err="1" smtClean="0"/>
              <a:t>Cette</a:t>
            </a:r>
            <a:r>
              <a:rPr lang="en-US" dirty="0" smtClean="0"/>
              <a:t> lumière </a:t>
            </a:r>
            <a:r>
              <a:rPr lang="en-US" dirty="0" err="1" smtClean="0"/>
              <a:t>est</a:t>
            </a:r>
            <a:r>
              <a:rPr lang="en-US" dirty="0" smtClean="0"/>
              <a:t> la queue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avancera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sens</a:t>
            </a:r>
            <a:r>
              <a:rPr lang="en-US" dirty="0" smtClean="0"/>
              <a:t> contraire de la lumière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0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02" y="2041092"/>
            <a:ext cx="4382598" cy="3158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3381984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341" y="3205260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8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8949" y="5612161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5260" y="1527321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7" y="1248305"/>
            <a:ext cx="3037336" cy="43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propose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de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différente</a:t>
            </a:r>
            <a:r>
              <a:rPr lang="en-US" dirty="0" smtClean="0"/>
              <a:t> 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le menu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un bloc de </a:t>
            </a:r>
            <a:r>
              <a:rPr lang="en-US" dirty="0" err="1" smtClean="0"/>
              <a:t>commande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 le menu,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suffit</a:t>
            </a:r>
            <a:r>
              <a:rPr lang="en-US" dirty="0" smtClean="0"/>
              <a:t> de </a:t>
            </a:r>
            <a:r>
              <a:rPr lang="en-US" dirty="0" err="1" smtClean="0"/>
              <a:t>cliquer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r>
              <a:rPr lang="en-US" dirty="0" smtClean="0"/>
              <a:t> “Calibrate” :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160376"/>
            <a:ext cx="7734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1600200"/>
            <a:ext cx="3896114" cy="38961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iPod Touch 5</a:t>
            </a:r>
          </a:p>
          <a:p>
            <a:r>
              <a:rPr lang="en-US" sz="2400" dirty="0" smtClean="0"/>
              <a:t>iPhone (4 </a:t>
            </a:r>
            <a:r>
              <a:rPr lang="en-US" sz="2400" dirty="0" err="1" smtClean="0"/>
              <a:t>à</a:t>
            </a:r>
            <a:r>
              <a:rPr lang="en-US" sz="2400" dirty="0" smtClean="0"/>
              <a:t> 6 Plus)</a:t>
            </a:r>
          </a:p>
          <a:p>
            <a:r>
              <a:rPr lang="en-US" sz="2400" dirty="0" err="1" smtClean="0"/>
              <a:t>iPad</a:t>
            </a:r>
            <a:r>
              <a:rPr lang="en-US" sz="2400" dirty="0" smtClean="0"/>
              <a:t> 2, 3, 4, Air, Mini</a:t>
            </a:r>
          </a:p>
          <a:p>
            <a:endParaRPr lang="en-US" sz="2400" dirty="0" smtClean="0"/>
          </a:p>
          <a:p>
            <a:r>
              <a:rPr lang="en-US" sz="2400" dirty="0" smtClean="0"/>
              <a:t>Android</a:t>
            </a:r>
          </a:p>
          <a:p>
            <a:endParaRPr lang="en-US" sz="2400" dirty="0" smtClean="0"/>
          </a:p>
          <a:p>
            <a:r>
              <a:rPr lang="en-US" sz="2400" dirty="0" smtClean="0"/>
              <a:t>Windows Phone</a:t>
            </a:r>
          </a:p>
          <a:p>
            <a:r>
              <a:rPr lang="en-US" sz="2400" dirty="0" smtClean="0"/>
              <a:t>Windows Tablet</a:t>
            </a:r>
          </a:p>
          <a:p>
            <a:r>
              <a:rPr lang="en-US" sz="2400" dirty="0" smtClean="0"/>
              <a:t>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0527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entre en mode </a:t>
            </a:r>
            <a:r>
              <a:rPr lang="en-US" dirty="0" err="1" smtClean="0"/>
              <a:t>calibrage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nouvelle direction.</a:t>
            </a:r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“End Calibration”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terminé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87" y="3925454"/>
            <a:ext cx="3571498" cy="21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d’utiliser</a:t>
            </a:r>
            <a:r>
              <a:rPr lang="en-US" dirty="0" smtClean="0"/>
              <a:t> un bloc de </a:t>
            </a:r>
            <a:r>
              <a:rPr lang="en-US" dirty="0" err="1" smtClean="0"/>
              <a:t>commande</a:t>
            </a:r>
            <a:r>
              <a:rPr lang="en-US" dirty="0"/>
              <a:t> </a:t>
            </a:r>
            <a:r>
              <a:rPr lang="en-US" dirty="0" smtClean="0"/>
              <a:t>qui se </a:t>
            </a:r>
            <a:r>
              <a:rPr lang="en-US" dirty="0" err="1" smtClean="0"/>
              <a:t>trouve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“</a:t>
            </a:r>
            <a:r>
              <a:rPr lang="en-US" dirty="0" err="1" smtClean="0"/>
              <a:t>Sphero</a:t>
            </a:r>
            <a:r>
              <a:rPr lang="en-US" dirty="0" smtClean="0"/>
              <a:t> Commands” 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18" y="3297382"/>
            <a:ext cx="4085755" cy="13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définir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secondes</a:t>
            </a:r>
            <a:r>
              <a:rPr lang="en-US" dirty="0" smtClean="0"/>
              <a:t> pour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le temps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Après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délai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terminera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la calibration et </a:t>
            </a:r>
            <a:r>
              <a:rPr lang="en-US" dirty="0" err="1" smtClean="0"/>
              <a:t>utilisera</a:t>
            </a:r>
            <a:r>
              <a:rPr lang="en-US" dirty="0" smtClean="0"/>
              <a:t> la nouvelle direction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auras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8&gt;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8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besoin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d’exercices</a:t>
            </a:r>
            <a:r>
              <a:rPr lang="en-US" dirty="0" smtClean="0">
                <a:solidFill>
                  <a:srgbClr val="008000"/>
                </a:solidFill>
              </a:rPr>
              <a:t>.  Il </a:t>
            </a:r>
            <a:r>
              <a:rPr lang="en-US" dirty="0" err="1">
                <a:solidFill>
                  <a:srgbClr val="008000"/>
                </a:solidFill>
              </a:rPr>
              <a:t>est</a:t>
            </a:r>
            <a:r>
              <a:rPr lang="en-US" dirty="0">
                <a:solidFill>
                  <a:srgbClr val="008000"/>
                </a:solidFill>
              </a:rPr>
              <a:t> temps de </a:t>
            </a:r>
            <a:r>
              <a:rPr lang="en-US" dirty="0" smtClean="0">
                <a:solidFill>
                  <a:srgbClr val="008000"/>
                </a:solidFill>
              </a:rPr>
              <a:t>le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bouge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</a:t>
            </a:r>
            <a:r>
              <a:rPr lang="en-US" b="1" dirty="0" smtClean="0"/>
              <a:t>9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et </a:t>
            </a:r>
            <a:r>
              <a:rPr lang="en-US" dirty="0" err="1" smtClean="0"/>
              <a:t>recule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</a:t>
            </a:r>
            <a:r>
              <a:rPr lang="en-US" dirty="0" smtClean="0"/>
              <a:t>9&gt;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bouger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commencer par le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les blocs don</a:t>
            </a:r>
            <a:r>
              <a:rPr lang="fr-FR" dirty="0" err="1" smtClean="0"/>
              <a:t>t</a:t>
            </a:r>
            <a:r>
              <a:rPr lang="fr-FR" dirty="0" smtClean="0"/>
              <a:t> tu auras </a:t>
            </a:r>
            <a:r>
              <a:rPr lang="fr-FR" dirty="0" smtClean="0"/>
              <a:t>besoin.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414" y="1600200"/>
            <a:ext cx="4671386" cy="4525963"/>
          </a:xfrm>
        </p:spPr>
        <p:txBody>
          <a:bodyPr/>
          <a:lstStyle/>
          <a:p>
            <a:r>
              <a:rPr lang="en-US" dirty="0" smtClean="0"/>
              <a:t>Les blocs </a:t>
            </a:r>
            <a:r>
              <a:rPr lang="en-US" dirty="0" err="1" smtClean="0"/>
              <a:t>que</a:t>
            </a:r>
            <a:r>
              <a:rPr lang="en-US" dirty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utiliser</a:t>
            </a:r>
            <a:r>
              <a:rPr lang="en-US" dirty="0" smtClean="0"/>
              <a:t> se </a:t>
            </a:r>
            <a:r>
              <a:rPr lang="en-US" dirty="0" err="1" smtClean="0"/>
              <a:t>trouvent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 smtClean="0"/>
              <a:t> Commands.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" y="1654847"/>
            <a:ext cx="3857144" cy="36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31" y="2060062"/>
            <a:ext cx="2006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" y="2895600"/>
            <a:ext cx="20066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31" y="3596167"/>
            <a:ext cx="2133600" cy="7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31" y="4506281"/>
            <a:ext cx="2984500" cy="73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33685" y="2066125"/>
            <a:ext cx="308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33685" y="2908023"/>
            <a:ext cx="219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3685" y="3754778"/>
            <a:ext cx="411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attend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3685" y="4690219"/>
            <a:ext cx="339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</a:t>
            </a:r>
            <a:r>
              <a:rPr lang="en-US" dirty="0" err="1" smtClean="0"/>
              <a:t>même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4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utilise</a:t>
            </a:r>
            <a:r>
              <a:rPr lang="en-US" dirty="0" smtClean="0"/>
              <a:t> des </a:t>
            </a:r>
            <a:r>
              <a:rPr lang="en-US" dirty="0" err="1" smtClean="0"/>
              <a:t>degrés</a:t>
            </a:r>
            <a:r>
              <a:rPr lang="en-US" dirty="0" smtClean="0"/>
              <a:t> pour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2731236"/>
            <a:ext cx="3530600" cy="3238500"/>
          </a:xfrm>
          <a:prstGeom prst="rect">
            <a:avLst/>
          </a:prstGeom>
        </p:spPr>
      </p:pic>
      <p:sp>
        <p:nvSpPr>
          <p:cNvPr id="6" name="Curved Left Arrow 5"/>
          <p:cNvSpPr/>
          <p:nvPr/>
        </p:nvSpPr>
        <p:spPr>
          <a:xfrm>
            <a:off x="4808705" y="3141145"/>
            <a:ext cx="644043" cy="273027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299" y="3769681"/>
            <a:ext cx="2984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9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69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7152" y="1600202"/>
            <a:ext cx="8309648" cy="2232890"/>
          </a:xfrm>
        </p:spPr>
        <p:txBody>
          <a:bodyPr>
            <a:normAutofit/>
          </a:bodyPr>
          <a:lstStyle/>
          <a:p>
            <a:r>
              <a:rPr lang="en-US" dirty="0" smtClean="0"/>
              <a:t>Pour </a:t>
            </a:r>
            <a:r>
              <a:rPr lang="en-US" dirty="0" smtClean="0"/>
              <a:t>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faut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</a:t>
            </a:r>
            <a:r>
              <a:rPr lang="en-US" dirty="0" smtClean="0"/>
              <a:t>le temps de le faire. </a:t>
            </a:r>
            <a:endParaRPr lang="en-US" dirty="0" smtClean="0"/>
          </a:p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smtClean="0"/>
              <a:t>placer </a:t>
            </a:r>
            <a:r>
              <a:rPr lang="en-US" dirty="0" smtClean="0"/>
              <a:t>des blocs </a:t>
            </a:r>
            <a:r>
              <a:rPr lang="en-US" dirty="0" err="1" smtClean="0"/>
              <a:t>d’attente</a:t>
            </a:r>
            <a:r>
              <a:rPr lang="en-US" dirty="0" smtClean="0"/>
              <a:t> </a:t>
            </a:r>
            <a:r>
              <a:rPr lang="en-US" dirty="0" err="1" smtClean="0"/>
              <a:t>avant</a:t>
            </a:r>
            <a:r>
              <a:rPr lang="en-US" dirty="0" smtClean="0"/>
              <a:t> et </a:t>
            </a:r>
            <a:r>
              <a:rPr lang="en-US" dirty="0" smtClean="0"/>
              <a:t>après la rotation.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93" y="3987029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Beaucoup de </a:t>
            </a:r>
            <a:r>
              <a:rPr lang="en-US" sz="2400" dirty="0" err="1" smtClean="0"/>
              <a:t>programmes</a:t>
            </a:r>
            <a:r>
              <a:rPr lang="en-US" sz="2400" dirty="0" smtClean="0"/>
              <a:t> et de </a:t>
            </a:r>
            <a:r>
              <a:rPr lang="en-US" sz="2400" dirty="0" err="1" smtClean="0"/>
              <a:t>jeux</a:t>
            </a:r>
            <a:r>
              <a:rPr lang="en-US" sz="2400" dirty="0" smtClean="0"/>
              <a:t> pour </a:t>
            </a:r>
            <a:r>
              <a:rPr lang="en-US" sz="2400" dirty="0" err="1" smtClean="0"/>
              <a:t>Sphero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7" y="1602719"/>
            <a:ext cx="6231228" cy="31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 </a:t>
            </a:r>
            <a:r>
              <a:rPr lang="en-US" dirty="0" smtClean="0"/>
              <a:t>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 de 180 </a:t>
            </a:r>
            <a:r>
              <a:rPr lang="en-US" dirty="0" err="1" smtClean="0"/>
              <a:t>degrés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/>
              <a:t>tout </a:t>
            </a:r>
            <a:r>
              <a:rPr lang="en-US" dirty="0" err="1"/>
              <a:t>droit</a:t>
            </a:r>
            <a:r>
              <a:rPr lang="en-US" dirty="0"/>
              <a:t> pendant 1 </a:t>
            </a:r>
            <a:r>
              <a:rPr lang="en-US" dirty="0" err="1"/>
              <a:t>seconde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s’arrête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solution. </a:t>
            </a:r>
            <a:r>
              <a:rPr lang="en-US" dirty="0" err="1" smtClean="0"/>
              <a:t>Avais-tu</a:t>
            </a:r>
            <a:r>
              <a:rPr lang="en-US" dirty="0" smtClean="0"/>
              <a:t> la </a:t>
            </a:r>
            <a:r>
              <a:rPr lang="en-US" dirty="0" err="1" smtClean="0"/>
              <a:t>même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28" y="2200324"/>
            <a:ext cx="3172078" cy="39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solution. </a:t>
            </a:r>
            <a:r>
              <a:rPr lang="en-US" dirty="0" err="1" smtClean="0"/>
              <a:t>Peux-tu</a:t>
            </a:r>
            <a:r>
              <a:rPr lang="en-US" dirty="0" smtClean="0"/>
              <a:t> </a:t>
            </a:r>
            <a:r>
              <a:rPr lang="en-US" dirty="0" err="1" smtClean="0"/>
              <a:t>l’expliquer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62" y="2624042"/>
            <a:ext cx="3121008" cy="35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8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simplifier le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utilisant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5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simplifie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9</a:t>
            </a:r>
            <a:r>
              <a:rPr lang="en-US" dirty="0" smtClean="0"/>
              <a:t>: Les </a:t>
            </a:r>
            <a:r>
              <a:rPr lang="en-US" dirty="0" err="1" smtClean="0"/>
              <a:t>fonctions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9&gt; Les </a:t>
            </a:r>
            <a:r>
              <a:rPr lang="en-US" dirty="0" err="1" smtClean="0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t’aide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regrouper</a:t>
            </a:r>
            <a:r>
              <a:rPr lang="en-US" dirty="0" smtClean="0"/>
              <a:t> des blocs pour programmer </a:t>
            </a:r>
            <a:r>
              <a:rPr lang="en-US" dirty="0" smtClean="0"/>
              <a:t>et </a:t>
            </a:r>
            <a:r>
              <a:rPr lang="en-US" dirty="0" err="1" smtClean="0"/>
              <a:t>réutiliser</a:t>
            </a:r>
            <a:r>
              <a:rPr lang="en-US" dirty="0" smtClean="0"/>
              <a:t> un </a:t>
            </a:r>
            <a:r>
              <a:rPr lang="en-US" dirty="0" err="1" smtClean="0"/>
              <a:t>comportement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peut-être</a:t>
            </a:r>
            <a:r>
              <a:rPr lang="en-US" dirty="0" smtClean="0"/>
              <a:t> </a:t>
            </a:r>
            <a:r>
              <a:rPr lang="en-US" dirty="0" err="1" smtClean="0"/>
              <a:t>appelée</a:t>
            </a:r>
            <a:r>
              <a:rPr lang="en-US" dirty="0" smtClean="0"/>
              <a:t>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veux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t’évite</a:t>
            </a:r>
            <a:r>
              <a:rPr lang="en-US" dirty="0" smtClean="0"/>
              <a:t> de </a:t>
            </a:r>
            <a:r>
              <a:rPr lang="en-US" dirty="0" err="1" smtClean="0"/>
              <a:t>réécrire</a:t>
            </a:r>
            <a:r>
              <a:rPr lang="en-US" dirty="0" smtClean="0"/>
              <a:t> du </a:t>
            </a:r>
            <a:r>
              <a:rPr lang="en-US" dirty="0" smtClean="0"/>
              <a:t>code.</a:t>
            </a:r>
            <a:endParaRPr lang="en-US" dirty="0" smtClean="0"/>
          </a:p>
          <a:p>
            <a:r>
              <a:rPr lang="en-US" dirty="0" smtClean="0"/>
              <a:t>Les </a:t>
            </a:r>
            <a:r>
              <a:rPr lang="en-US" dirty="0" err="1" smtClean="0"/>
              <a:t>fonctions</a:t>
            </a:r>
            <a:r>
              <a:rPr lang="en-US" dirty="0" smtClean="0"/>
              <a:t> </a:t>
            </a:r>
            <a:r>
              <a:rPr lang="en-US" dirty="0" err="1" smtClean="0"/>
              <a:t>rendent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plus </a:t>
            </a:r>
            <a:r>
              <a:rPr lang="en-US" dirty="0" err="1" smtClean="0"/>
              <a:t>lisible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accepter des </a:t>
            </a:r>
            <a:r>
              <a:rPr lang="en-US" dirty="0" err="1" smtClean="0"/>
              <a:t>valeurs</a:t>
            </a:r>
            <a:r>
              <a:rPr lang="en-US" dirty="0" smtClean="0"/>
              <a:t> (</a:t>
            </a:r>
            <a:r>
              <a:rPr lang="en-US" dirty="0" err="1" smtClean="0"/>
              <a:t>paramètres</a:t>
            </a:r>
            <a:r>
              <a:rPr lang="en-US" dirty="0" smtClean="0"/>
              <a:t>).</a:t>
            </a:r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retourner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(</a:t>
            </a:r>
            <a:r>
              <a:rPr lang="en-US" dirty="0" err="1" smtClean="0"/>
              <a:t>résultat</a:t>
            </a:r>
            <a:r>
              <a:rPr lang="en-US" dirty="0" smtClean="0"/>
              <a:t>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0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9&gt; Les </a:t>
            </a:r>
            <a:r>
              <a:rPr lang="en-US" dirty="0" err="1" smtClean="0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programmer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pour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s’appellera</a:t>
            </a:r>
            <a:r>
              <a:rPr lang="en-US" dirty="0" smtClean="0"/>
              <a:t> </a:t>
            </a:r>
            <a:r>
              <a:rPr lang="en-US" dirty="0" smtClean="0"/>
              <a:t>“roll” (qui </a:t>
            </a:r>
            <a:r>
              <a:rPr lang="en-US" dirty="0" err="1" smtClean="0"/>
              <a:t>veut</a:t>
            </a:r>
            <a:r>
              <a:rPr lang="en-US" dirty="0" smtClean="0"/>
              <a:t> dire: </a:t>
            </a:r>
            <a:r>
              <a:rPr lang="en-US" dirty="0" err="1" smtClean="0"/>
              <a:t>rouler</a:t>
            </a:r>
            <a:r>
              <a:rPr lang="en-US" dirty="0" smtClean="0"/>
              <a:t>).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de </a:t>
            </a:r>
            <a:r>
              <a:rPr lang="en-US" dirty="0"/>
              <a:t>“roll” </a:t>
            </a:r>
            <a:r>
              <a:rPr lang="en-US" dirty="0" err="1" smtClean="0"/>
              <a:t>s’appellera</a:t>
            </a:r>
            <a:r>
              <a:rPr lang="en-US" dirty="0" smtClean="0"/>
              <a:t> </a:t>
            </a:r>
            <a:r>
              <a:rPr lang="en-US" dirty="0" smtClean="0"/>
              <a:t>“direction</a:t>
            </a:r>
            <a:r>
              <a:rPr lang="en-US" dirty="0" smtClean="0"/>
              <a:t>”.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8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Functions et </a:t>
            </a:r>
            <a:r>
              <a:rPr lang="en-US" dirty="0" err="1" smtClean="0"/>
              <a:t>sélectionne</a:t>
            </a:r>
            <a:r>
              <a:rPr lang="en-US" dirty="0" smtClean="0"/>
              <a:t> le bloc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51" y="2908300"/>
            <a:ext cx="2476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smtClean="0"/>
              <a:t>le nom</a:t>
            </a:r>
            <a:r>
              <a:rPr lang="en-US" dirty="0" smtClean="0"/>
              <a:t>: roll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933700"/>
            <a:ext cx="1638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3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a</a:t>
            </a:r>
            <a:r>
              <a:rPr lang="en-US" dirty="0" err="1" smtClean="0"/>
              <a:t>ccepte</a:t>
            </a:r>
            <a:r>
              <a:rPr lang="en-US" dirty="0" smtClean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paramètre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appeler</a:t>
            </a:r>
            <a:r>
              <a:rPr lang="en-US" dirty="0" smtClean="0"/>
              <a:t> “direction</a:t>
            </a:r>
            <a:r>
              <a:rPr lang="en-US" dirty="0" smtClean="0"/>
              <a:t>”.</a:t>
            </a:r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3244554"/>
            <a:ext cx="4021031" cy="27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 smtClean="0"/>
              <a:t>Sharky</a:t>
            </a:r>
            <a:r>
              <a:rPr lang="en-US" sz="2400" dirty="0" smtClean="0"/>
              <a:t>, un </a:t>
            </a:r>
            <a:r>
              <a:rPr lang="en-US" sz="2400" dirty="0" err="1" smtClean="0"/>
              <a:t>jeu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de </a:t>
            </a:r>
            <a:r>
              <a:rPr lang="en-US" sz="2400" dirty="0" err="1" smtClean="0"/>
              <a:t>réalité</a:t>
            </a:r>
            <a:r>
              <a:rPr lang="en-US" sz="2400" dirty="0" smtClean="0"/>
              <a:t> </a:t>
            </a:r>
            <a:r>
              <a:rPr lang="en-US" sz="2400" dirty="0" err="1" smtClean="0"/>
              <a:t>augmentée</a:t>
            </a:r>
            <a:r>
              <a:rPr lang="en-US" sz="2400" dirty="0" smtClean="0"/>
              <a:t>.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3" y="1355268"/>
            <a:ext cx="6496058" cy="3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Déplace</a:t>
            </a:r>
            <a:r>
              <a:rPr lang="en-US" dirty="0" smtClean="0"/>
              <a:t> “input name: x” sous “inputs”: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347191"/>
            <a:ext cx="4889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le nom “x” par “direction”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516850"/>
            <a:ext cx="5384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smtClean="0"/>
              <a:t>Clique de nouveau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3767982"/>
            <a:ext cx="8229600" cy="18780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Bravo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créé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qui </a:t>
            </a:r>
            <a:r>
              <a:rPr lang="en-US" dirty="0" err="1" smtClean="0"/>
              <a:t>s’appelle</a:t>
            </a:r>
            <a:r>
              <a:rPr lang="en-US" dirty="0" smtClean="0"/>
              <a:t> “roll” et </a:t>
            </a:r>
            <a:r>
              <a:rPr lang="en-US" dirty="0" err="1" smtClean="0"/>
              <a:t>accepte</a:t>
            </a:r>
            <a:r>
              <a:rPr lang="en-US" dirty="0" smtClean="0"/>
              <a:t> un </a:t>
            </a:r>
            <a:r>
              <a:rPr lang="en-US" dirty="0" err="1" smtClean="0"/>
              <a:t>paramètre</a:t>
            </a:r>
            <a:r>
              <a:rPr lang="en-US" dirty="0" smtClean="0"/>
              <a:t> qui </a:t>
            </a:r>
            <a:r>
              <a:rPr lang="en-US" dirty="0" err="1" smtClean="0"/>
              <a:t>s’appelle</a:t>
            </a:r>
            <a:r>
              <a:rPr lang="en-US" dirty="0" smtClean="0"/>
              <a:t> “direction</a:t>
            </a:r>
            <a:r>
              <a:rPr lang="en-US" dirty="0" smtClean="0"/>
              <a:t>”.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46" y="2343004"/>
            <a:ext cx="2730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, ta </a:t>
            </a:r>
            <a:r>
              <a:rPr lang="en-US" dirty="0" err="1" smtClean="0"/>
              <a:t>fonction</a:t>
            </a:r>
            <a:r>
              <a:rPr lang="en-US" dirty="0" smtClean="0"/>
              <a:t> “roll”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sous </a:t>
            </a:r>
            <a:r>
              <a:rPr lang="en-US" dirty="0" smtClean="0"/>
              <a:t>“Functions” 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77" y="2664800"/>
            <a:ext cx="3756123" cy="32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smtClean="0"/>
              <a:t>La variable “direction”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également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sous </a:t>
            </a:r>
            <a:r>
              <a:rPr lang="en-US" dirty="0" smtClean="0"/>
              <a:t>“Variables</a:t>
            </a:r>
            <a:r>
              <a:rPr lang="en-US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857500"/>
            <a:ext cx="4686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err="1" smtClean="0"/>
              <a:t>Complète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comme</a:t>
            </a:r>
            <a:r>
              <a:rPr lang="en-US" dirty="0" smtClean="0"/>
              <a:t> suit: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7958" y="3361504"/>
            <a:ext cx="351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“</a:t>
            </a:r>
            <a:r>
              <a:rPr lang="en-US" b="1" dirty="0" smtClean="0"/>
              <a:t>direction</a:t>
            </a:r>
            <a:r>
              <a:rPr lang="en-US" dirty="0" smtClean="0"/>
              <a:t>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utilisé</a:t>
            </a:r>
            <a:r>
              <a:rPr lang="en-US" dirty="0" smtClean="0"/>
              <a:t> pour </a:t>
            </a:r>
            <a:r>
              <a:rPr lang="en-US" dirty="0" err="1" smtClean="0"/>
              <a:t>donner</a:t>
            </a:r>
            <a:r>
              <a:rPr lang="en-US" dirty="0" smtClean="0"/>
              <a:t> la direction en </a:t>
            </a:r>
            <a:r>
              <a:rPr lang="en-US" dirty="0" err="1" smtClean="0"/>
              <a:t>degrés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74" y="2533427"/>
            <a:ext cx="3860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Remplace</a:t>
            </a:r>
            <a:r>
              <a:rPr lang="en-US" dirty="0" smtClean="0"/>
              <a:t> le bloc de </a:t>
            </a:r>
            <a:r>
              <a:rPr lang="en-US" dirty="0" err="1" smtClean="0"/>
              <a:t>démarrage</a:t>
            </a:r>
            <a:r>
              <a:rPr lang="en-US" dirty="0" smtClean="0"/>
              <a:t> pour faire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avant</a:t>
            </a:r>
            <a:r>
              <a:rPr lang="en-US" dirty="0" smtClean="0"/>
              <a:t> et en </a:t>
            </a:r>
            <a:r>
              <a:rPr lang="en-US" dirty="0" err="1" smtClean="0"/>
              <a:t>arrière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4935" y="4183292"/>
            <a:ext cx="376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</a:t>
            </a:r>
            <a:r>
              <a:rPr lang="en-US" dirty="0" smtClean="0"/>
              <a:t>tout </a:t>
            </a:r>
            <a:r>
              <a:rPr lang="en-US" dirty="0" err="1" smtClean="0"/>
              <a:t>droit</a:t>
            </a:r>
            <a:r>
              <a:rPr lang="en-US" dirty="0" smtClean="0"/>
              <a:t> (</a:t>
            </a:r>
            <a:r>
              <a:rPr lang="en-US" dirty="0" smtClean="0"/>
              <a:t>0 </a:t>
            </a:r>
            <a:r>
              <a:rPr lang="en-US" dirty="0" err="1" smtClean="0"/>
              <a:t>degré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4935" y="4586309"/>
            <a:ext cx="477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tourner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</a:t>
            </a:r>
            <a:r>
              <a:rPr lang="en-US" dirty="0" smtClean="0"/>
              <a:t> (180 </a:t>
            </a:r>
            <a:r>
              <a:rPr lang="en-US" dirty="0" err="1" smtClean="0"/>
              <a:t>degrés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5" y="3301999"/>
            <a:ext cx="3451013" cy="20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2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le menu “Math”,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trouveras</a:t>
            </a:r>
            <a:r>
              <a:rPr lang="en-US" dirty="0" smtClean="0"/>
              <a:t> le bloc pour </a:t>
            </a:r>
            <a:r>
              <a:rPr lang="en-US" dirty="0" err="1" smtClean="0"/>
              <a:t>mettre</a:t>
            </a:r>
            <a:r>
              <a:rPr lang="en-US" dirty="0" smtClean="0"/>
              <a:t> les </a:t>
            </a:r>
            <a:r>
              <a:rPr lang="en-US" dirty="0" err="1" smtClean="0"/>
              <a:t>valeurs</a:t>
            </a:r>
            <a:r>
              <a:rPr lang="en-US" dirty="0" smtClean="0"/>
              <a:t> du </a:t>
            </a:r>
            <a:r>
              <a:rPr lang="en-US" dirty="0" err="1" smtClean="0"/>
              <a:t>paramètre</a:t>
            </a:r>
            <a:r>
              <a:rPr lang="en-US" dirty="0" smtClean="0"/>
              <a:t> de la </a:t>
            </a:r>
            <a:r>
              <a:rPr lang="en-US" dirty="0" err="1" smtClean="0"/>
              <a:t>fonction</a:t>
            </a:r>
            <a:r>
              <a:rPr lang="en-US" dirty="0" smtClean="0"/>
              <a:t> “roll”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384" y="3335445"/>
            <a:ext cx="3479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final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8" y="2335646"/>
            <a:ext cx="852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4971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/>
              <a:t> </a:t>
            </a:r>
            <a:r>
              <a:rPr lang="en-US" dirty="0" smtClean="0"/>
              <a:t>et observe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fait.</a:t>
            </a:r>
          </a:p>
          <a:p>
            <a:endParaRPr lang="en-US" dirty="0"/>
          </a:p>
          <a:p>
            <a:r>
              <a:rPr lang="en-US" dirty="0" smtClean="0"/>
              <a:t>Si tout se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correctement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s’arrêter</a:t>
            </a:r>
            <a:r>
              <a:rPr lang="en-US" dirty="0" smtClean="0"/>
              <a:t>,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</a:t>
            </a:r>
            <a:r>
              <a:rPr lang="en-US" dirty="0" err="1" smtClean="0"/>
              <a:t>ême</a:t>
            </a:r>
            <a:r>
              <a:rPr lang="en-US" dirty="0" smtClean="0"/>
              <a:t> </a:t>
            </a:r>
            <a:r>
              <a:rPr lang="en-US" dirty="0" err="1" smtClean="0"/>
              <a:t>puis</a:t>
            </a:r>
            <a:r>
              <a:rPr lang="en-US" dirty="0" smtClean="0"/>
              <a:t>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9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2409" y="4046209"/>
            <a:ext cx="8084391" cy="15061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Sphero</a:t>
            </a:r>
            <a:r>
              <a:rPr lang="en-US" sz="2400" dirty="0" smtClean="0"/>
              <a:t> a </a:t>
            </a:r>
            <a:r>
              <a:rPr lang="en-US" sz="2400" dirty="0" err="1" smtClean="0"/>
              <a:t>besoin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d’un </a:t>
            </a:r>
            <a:r>
              <a:rPr lang="en-US" sz="2400" dirty="0" err="1" smtClean="0"/>
              <a:t>programme</a:t>
            </a:r>
            <a:endParaRPr lang="en-US" sz="2400" dirty="0"/>
          </a:p>
          <a:p>
            <a:r>
              <a:rPr lang="en-US" sz="2400" dirty="0" err="1"/>
              <a:t>d</a:t>
            </a:r>
            <a:r>
              <a:rPr lang="en-US" sz="2400" dirty="0" err="1" smtClean="0"/>
              <a:t>’une</a:t>
            </a:r>
            <a:r>
              <a:rPr lang="en-US" sz="2400" dirty="0" smtClean="0"/>
              <a:t> </a:t>
            </a:r>
            <a:r>
              <a:rPr lang="en-US" sz="2400" dirty="0" err="1" smtClean="0"/>
              <a:t>connexion</a:t>
            </a:r>
            <a:r>
              <a:rPr lang="en-US" sz="2400" dirty="0" smtClean="0"/>
              <a:t> Bluetooth 2.2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5" y="1981200"/>
            <a:ext cx="5689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9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</a:t>
            </a:r>
            <a:r>
              <a:rPr lang="en-US" dirty="0" err="1" smtClean="0">
                <a:solidFill>
                  <a:srgbClr val="008000"/>
                </a:solidFill>
              </a:rPr>
              <a:t>créé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faire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utiliser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</a:t>
            </a:r>
            <a:r>
              <a:rPr lang="en-US" dirty="0" err="1" smtClean="0">
                <a:solidFill>
                  <a:srgbClr val="008000"/>
                </a:solidFill>
              </a:rPr>
              <a:t>dessiner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5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10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dessine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11</a:t>
            </a:r>
            <a:r>
              <a:rPr lang="en-US" dirty="0" smtClean="0"/>
              <a:t>: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smtClean="0"/>
              <a:t>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1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devoir </a:t>
            </a:r>
            <a:r>
              <a:rPr lang="en-US" dirty="0" err="1" smtClean="0"/>
              <a:t>dessiner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de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1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carré</a:t>
            </a:r>
            <a:r>
              <a:rPr lang="en-US" dirty="0" smtClean="0"/>
              <a:t> a 4 </a:t>
            </a:r>
            <a:r>
              <a:rPr lang="en-US" dirty="0" err="1" smtClean="0"/>
              <a:t>côtés</a:t>
            </a:r>
            <a:r>
              <a:rPr lang="en-US" dirty="0" smtClean="0"/>
              <a:t> </a:t>
            </a:r>
            <a:r>
              <a:rPr lang="en-US" dirty="0" err="1" smtClean="0"/>
              <a:t>égaux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Chaque</a:t>
            </a:r>
            <a:r>
              <a:rPr lang="en-US" dirty="0" smtClean="0"/>
              <a:t> coin a un angle de 90 </a:t>
            </a:r>
            <a:r>
              <a:rPr lang="en-US" dirty="0" err="1" smtClean="0"/>
              <a:t>degrés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12" y="3090824"/>
            <a:ext cx="2519387" cy="2519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10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Utilise</a:t>
            </a:r>
            <a:r>
              <a:rPr lang="en-US" dirty="0"/>
              <a:t> la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smtClean="0"/>
              <a:t>“roll” </a:t>
            </a:r>
            <a:r>
              <a:rPr lang="en-US" dirty="0"/>
              <a:t>de la mission </a:t>
            </a:r>
            <a:r>
              <a:rPr lang="en-US" dirty="0" err="1"/>
              <a:t>précédente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Es-tu</a:t>
            </a:r>
            <a:r>
              <a:rPr lang="en-US" dirty="0" smtClean="0"/>
              <a:t> prêt ? </a:t>
            </a:r>
            <a:r>
              <a:rPr lang="en-US" dirty="0" err="1" smtClean="0"/>
              <a:t>Alors</a:t>
            </a:r>
            <a:r>
              <a:rPr lang="en-US" dirty="0" smtClean="0"/>
              <a:t> bonne chance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2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10&gt;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2412464"/>
            <a:ext cx="7615767" cy="32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1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10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 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Animons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en </a:t>
            </a:r>
            <a:r>
              <a:rPr lang="en-US" dirty="0" err="1" smtClean="0">
                <a:solidFill>
                  <a:srgbClr val="008000"/>
                </a:solidFill>
              </a:rPr>
              <a:t>affichant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différentes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11: Le </a:t>
            </a:r>
            <a:r>
              <a:rPr lang="en-US" dirty="0" err="1" smtClean="0"/>
              <a:t>carré</a:t>
            </a:r>
            <a:r>
              <a:rPr lang="en-US" dirty="0" smtClean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garder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du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11: 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6" y="2313709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11: 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en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contrôler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Devoxx4Kids-pptx-template.potx</Template>
  <TotalTime>4446</TotalTime>
  <Words>3494</Words>
  <Application>Microsoft Macintosh PowerPoint</Application>
  <PresentationFormat>On-screen Show (4:3)</PresentationFormat>
  <Paragraphs>718</Paragraphs>
  <Slides>133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Devoxx4Kids-pptx-template</vt:lpstr>
      <vt:lpstr>PowerPoint Presentation</vt:lpstr>
      <vt:lpstr>Sphero c’est quoi?</vt:lpstr>
      <vt:lpstr>Sphero c’est quoi?</vt:lpstr>
      <vt:lpstr>Sphero c’est quoi?</vt:lpstr>
      <vt:lpstr>Contrôler Sphero</vt:lpstr>
      <vt:lpstr>Contrôler Sphero</vt:lpstr>
      <vt:lpstr>Contrôler Sphero</vt:lpstr>
      <vt:lpstr>Contrôler Sphero</vt:lpstr>
      <vt:lpstr>Contrôler Sphero</vt:lpstr>
      <vt:lpstr>Programmer Sphero</vt:lpstr>
      <vt:lpstr>Programmer Sphero</vt:lpstr>
      <vt:lpstr>Programmer Sphero</vt:lpstr>
      <vt:lpstr>Programmer Sphero</vt:lpstr>
      <vt:lpstr>Prise en main</vt:lpstr>
      <vt:lpstr>Mission 1&gt; Serveur</vt:lpstr>
      <vt:lpstr>Mission 1&gt; Serveur</vt:lpstr>
      <vt:lpstr>Mission 1&gt; Serveur</vt:lpstr>
      <vt:lpstr>Mission 2&gt; Sphero</vt:lpstr>
      <vt:lpstr>Mission 2&gt; Sphero</vt:lpstr>
      <vt:lpstr>Mission 2&gt; Sphero</vt:lpstr>
      <vt:lpstr>Mission 2&gt; Sphero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4&gt; Connexion</vt:lpstr>
      <vt:lpstr>Mission 4&gt; Connexion</vt:lpstr>
      <vt:lpstr>Mission 4&gt; Connexion</vt:lpstr>
      <vt:lpstr>Mission 4&gt; Connexion</vt:lpstr>
      <vt:lpstr>Changer la couleur</vt:lpstr>
      <vt:lpstr>Mission 5&gt; Une couleur</vt:lpstr>
      <vt:lpstr>Mission 5&gt; Une couleur</vt:lpstr>
      <vt:lpstr>Mission 5&gt; Une couleur</vt:lpstr>
      <vt:lpstr>Mission 5&gt; Une couleur</vt:lpstr>
      <vt:lpstr>Mission 5&gt; Une couleur</vt:lpstr>
      <vt:lpstr>Mission 5&gt; Une couleur</vt:lpstr>
      <vt:lpstr>Mission 6&gt; 3 couleurs</vt:lpstr>
      <vt:lpstr>Mission 6&gt; 3 couleurs</vt:lpstr>
      <vt:lpstr>Mission 6&gt; 3 couleurs</vt:lpstr>
      <vt:lpstr>Mission 6&gt; 3 couleurs</vt:lpstr>
      <vt:lpstr>Mission 6&gt; 3 couleurs</vt:lpstr>
      <vt:lpstr>Mission 6&gt; 3 couleurs</vt:lpstr>
      <vt:lpstr>Mission 7&gt; Couleurs aléatoires</vt:lpstr>
      <vt:lpstr>Mission 7&gt; Couleurs aléatoires</vt:lpstr>
      <vt:lpstr>Mission 7&gt; Couleurs aléatoires</vt:lpstr>
      <vt:lpstr>Mission 7&gt; Couleurs aléatoires</vt:lpstr>
      <vt:lpstr>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8&gt; Calibrer</vt:lpstr>
      <vt:lpstr>On bouge !</vt:lpstr>
      <vt:lpstr>Mission 9&gt;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On simplifie le programme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Le carré</vt:lpstr>
      <vt:lpstr>Mission 10: Le carré</vt:lpstr>
      <vt:lpstr>Mission 10: Le carré</vt:lpstr>
      <vt:lpstr>Mission 10: Le carré</vt:lpstr>
      <vt:lpstr>Mission 10&gt; Le carré</vt:lpstr>
      <vt:lpstr>Mission 10: Le carré</vt:lpstr>
      <vt:lpstr>Mission 11: Le carré en couleurs</vt:lpstr>
      <vt:lpstr>Mission 11: Le carré en couleurs</vt:lpstr>
      <vt:lpstr>Mission 11: Le carré en couleurs</vt:lpstr>
      <vt:lpstr>La vitesse</vt:lpstr>
      <vt:lpstr>Mission 12: La vitesse</vt:lpstr>
      <vt:lpstr>Mission 12: La vitesse</vt:lpstr>
      <vt:lpstr>Mission 12: La vitesse</vt:lpstr>
      <vt:lpstr>Mission 12: La vitesse</vt:lpstr>
      <vt:lpstr>Mission 12: La vitesse</vt:lpstr>
      <vt:lpstr>Les obstacles</vt:lpstr>
      <vt:lpstr>Mission 13: Stop si  un obstacle</vt:lpstr>
      <vt:lpstr>Mission 13: Stop si  un obstacle</vt:lpstr>
      <vt:lpstr>Mission 13: Stop si  un obstacle</vt:lpstr>
      <vt:lpstr>Mission 13: Stop si  un obstacle</vt:lpstr>
      <vt:lpstr>Mission 13: Stop si  un obstacle</vt:lpstr>
      <vt:lpstr>Mission 14: Flipper</vt:lpstr>
      <vt:lpstr>Mission 14: Flipper</vt:lpstr>
      <vt:lpstr>Mission 14: Flipper</vt:lpstr>
      <vt:lpstr>Mission 14: Flipper</vt:lpstr>
      <vt:lpstr>Mission 14: Flipper</vt:lpstr>
      <vt:lpstr>Mission 14: Flipper</vt:lpstr>
      <vt:lpstr>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Bravo !</vt:lpstr>
      <vt:lpstr>Mission 42</vt:lpstr>
      <vt:lpstr>Mission 42</vt:lpstr>
      <vt:lpstr>Liens utiles</vt:lpstr>
      <vt:lpstr>Remerciements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Sphero</dc:title>
  <dc:subject>Programmation avec Spherly</dc:subject>
  <dc:creator>Said Eloudrhiri</dc:creator>
  <cp:keywords>sphero, spherly</cp:keywords>
  <dc:description/>
  <cp:lastModifiedBy>Said Eloudrhiri</cp:lastModifiedBy>
  <cp:revision>162</cp:revision>
  <dcterms:created xsi:type="dcterms:W3CDTF">2012-11-17T11:43:16Z</dcterms:created>
  <dcterms:modified xsi:type="dcterms:W3CDTF">2015-01-25T23:15:52Z</dcterms:modified>
  <cp:category/>
</cp:coreProperties>
</file>